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60" r:id="rId4"/>
    <p:sldId id="263" r:id="rId5"/>
    <p:sldId id="264" r:id="rId6"/>
    <p:sldId id="265" r:id="rId7"/>
    <p:sldId id="276" r:id="rId8"/>
    <p:sldId id="271" r:id="rId9"/>
    <p:sldId id="273" r:id="rId10"/>
    <p:sldId id="277" r:id="rId11"/>
    <p:sldId id="274" r:id="rId12"/>
    <p:sldId id="269" r:id="rId13"/>
  </p:sldIdLst>
  <p:sldSz cx="18288000" cy="10287000"/>
  <p:notesSz cx="6858000" cy="9144000"/>
  <p:embeddedFontLst>
    <p:embeddedFont>
      <p:font typeface="Open Sans" panose="020B0606030504020204" pitchFamily="34" charset="0"/>
      <p:regular r:id="rId15"/>
      <p:bold r:id="rId16"/>
      <p:italic r:id="rId17"/>
      <p:boldItalic r:id="rId18"/>
    </p:embeddedFont>
    <p:embeddedFont>
      <p:font typeface="Poppins" panose="00000500000000000000" pitchFamily="2" charset="0"/>
      <p:regular r:id="rId19"/>
      <p:bold r:id="rId20"/>
      <p:italic r:id="rId21"/>
      <p:boldItalic r:id="rId22"/>
    </p:embeddedFont>
    <p:embeddedFont>
      <p:font typeface="Poppins Bold" panose="00000800000000000000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85321" autoAdjust="0"/>
  </p:normalViewPr>
  <p:slideViewPr>
    <p:cSldViewPr>
      <p:cViewPr varScale="1">
        <p:scale>
          <a:sx n="47" d="100"/>
          <a:sy n="47" d="100"/>
        </p:scale>
        <p:origin x="1138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4FA709-B333-46B7-9338-67388E37762F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F97E8E-AD95-4BA8-B28E-CFAC23210E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7511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97E8E-AD95-4BA8-B28E-CFAC23210E1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3069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97E8E-AD95-4BA8-B28E-CFAC23210E1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086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97E8E-AD95-4BA8-B28E-CFAC23210E1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500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B3677-36FB-F5E2-888D-CBC92F9F6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0297FE-9229-7325-8D40-DF2318493F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0BF924-F89C-C3A4-400E-AE3624314A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C17117-3D63-EC34-F484-DB54A30D8E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97E8E-AD95-4BA8-B28E-CFAC23210E1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6189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Maliban Biscuit Manufactories (Pvt) Limited - Sri Lanka Directory">
            <a:extLst>
              <a:ext uri="{FF2B5EF4-FFF2-40B4-BE49-F238E27FC236}">
                <a16:creationId xmlns:a16="http://schemas.microsoft.com/office/drawing/2014/main" id="{1E61DA5A-E318-2B56-294F-D9FEC677CD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757" b="20894"/>
          <a:stretch>
            <a:fillRect/>
          </a:stretch>
        </p:blipFill>
        <p:spPr>
          <a:xfrm>
            <a:off x="9965871" y="-19798"/>
            <a:ext cx="8169729" cy="93909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13C3953-5B69-3247-EACC-A45A69B8D026}"/>
              </a:ext>
            </a:extLst>
          </p:cNvPr>
          <p:cNvSpPr txBox="1"/>
          <p:nvPr/>
        </p:nvSpPr>
        <p:spPr>
          <a:xfrm>
            <a:off x="152400" y="2628900"/>
            <a:ext cx="11811000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Maliban Biscuit Manufactories (PVT) Limited </a:t>
            </a:r>
          </a:p>
          <a:p>
            <a:pPr algn="ctr"/>
            <a:r>
              <a:rPr lang="en-GB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(Ratmalana) </a:t>
            </a:r>
          </a:p>
          <a:p>
            <a:pPr algn="ctr"/>
            <a:endParaRPr lang="en-GB" sz="4000" dirty="0"/>
          </a:p>
          <a:p>
            <a:pPr algn="ctr"/>
            <a:endParaRPr lang="en-GB" sz="4000" dirty="0"/>
          </a:p>
          <a:p>
            <a:pPr algn="ctr"/>
            <a:endParaRPr lang="en-GB" sz="4000" dirty="0"/>
          </a:p>
          <a:p>
            <a:pPr algn="ctr"/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Kaviduni </a:t>
            </a:r>
            <a:r>
              <a:rPr lang="en-GB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Seramika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(218031)</a:t>
            </a:r>
          </a:p>
          <a:p>
            <a:pPr algn="ctr"/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Department of Food Science &amp; Technology</a:t>
            </a:r>
          </a:p>
          <a:p>
            <a:pPr algn="ctr"/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Wayamba University of Sri Lanka</a:t>
            </a:r>
            <a:endParaRPr lang="en-GB" sz="3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Freeform 2">
            <a:extLst>
              <a:ext uri="{FF2B5EF4-FFF2-40B4-BE49-F238E27FC236}">
                <a16:creationId xmlns:a16="http://schemas.microsoft.com/office/drawing/2014/main" id="{3D20C4CE-911E-BF8C-08F4-BC2AAEEC3D01}"/>
              </a:ext>
            </a:extLst>
          </p:cNvPr>
          <p:cNvSpPr/>
          <p:nvPr/>
        </p:nvSpPr>
        <p:spPr>
          <a:xfrm>
            <a:off x="0" y="18302"/>
            <a:ext cx="4571999" cy="1619998"/>
          </a:xfrm>
          <a:custGeom>
            <a:avLst/>
            <a:gdLst/>
            <a:ahLst/>
            <a:cxnLst/>
            <a:rect l="l" t="t" r="r" b="b"/>
            <a:pathLst>
              <a:path w="3347327" h="1664530">
                <a:moveTo>
                  <a:pt x="0" y="0"/>
                </a:moveTo>
                <a:lnTo>
                  <a:pt x="3347327" y="0"/>
                </a:lnTo>
                <a:lnTo>
                  <a:pt x="3347327" y="1664530"/>
                </a:lnTo>
                <a:lnTo>
                  <a:pt x="0" y="16645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4568" r="-3181" b="-24568"/>
            </a:stretch>
          </a:blipFill>
        </p:spPr>
      </p:sp>
      <p:grpSp>
        <p:nvGrpSpPr>
          <p:cNvPr id="14" name="Group 4">
            <a:extLst>
              <a:ext uri="{FF2B5EF4-FFF2-40B4-BE49-F238E27FC236}">
                <a16:creationId xmlns:a16="http://schemas.microsoft.com/office/drawing/2014/main" id="{9BB6958A-F8AE-D297-AC73-8E35A17E8FBD}"/>
              </a:ext>
            </a:extLst>
          </p:cNvPr>
          <p:cNvGrpSpPr/>
          <p:nvPr/>
        </p:nvGrpSpPr>
        <p:grpSpPr>
          <a:xfrm>
            <a:off x="2746963" y="9563100"/>
            <a:ext cx="15541037" cy="262379"/>
            <a:chOff x="0" y="0"/>
            <a:chExt cx="4093113" cy="185548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4D3C6AA9-023C-6535-9033-40ED2A2BE801}"/>
                </a:ext>
              </a:extLst>
            </p:cNvPr>
            <p:cNvSpPr/>
            <p:nvPr/>
          </p:nvSpPr>
          <p:spPr>
            <a:xfrm>
              <a:off x="0" y="0"/>
              <a:ext cx="4093113" cy="185548"/>
            </a:xfrm>
            <a:custGeom>
              <a:avLst/>
              <a:gdLst/>
              <a:ahLst/>
              <a:cxnLst/>
              <a:rect l="l" t="t" r="r" b="b"/>
              <a:pathLst>
                <a:path w="4093113" h="185548">
                  <a:moveTo>
                    <a:pt x="0" y="0"/>
                  </a:moveTo>
                  <a:lnTo>
                    <a:pt x="4093113" y="0"/>
                  </a:lnTo>
                  <a:lnTo>
                    <a:pt x="4093113" y="185548"/>
                  </a:lnTo>
                  <a:lnTo>
                    <a:pt x="0" y="185548"/>
                  </a:lnTo>
                  <a:close/>
                </a:path>
              </a:pathLst>
            </a:custGeom>
            <a:solidFill>
              <a:srgbClr val="CC0000"/>
            </a:solidFill>
          </p:spPr>
        </p:sp>
        <p:sp>
          <p:nvSpPr>
            <p:cNvPr id="16" name="TextBox 6">
              <a:extLst>
                <a:ext uri="{FF2B5EF4-FFF2-40B4-BE49-F238E27FC236}">
                  <a16:creationId xmlns:a16="http://schemas.microsoft.com/office/drawing/2014/main" id="{69DA3F07-0522-EA32-917E-CD55F1C30643}"/>
                </a:ext>
              </a:extLst>
            </p:cNvPr>
            <p:cNvSpPr txBox="1"/>
            <p:nvPr/>
          </p:nvSpPr>
          <p:spPr>
            <a:xfrm>
              <a:off x="0" y="-38100"/>
              <a:ext cx="4093113" cy="223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>
                <a:solidFill>
                  <a:srgbClr val="FF0000"/>
                </a:solidFill>
              </a:endParaRPr>
            </a:p>
          </p:txBody>
        </p:sp>
      </p:grpSp>
      <p:grpSp>
        <p:nvGrpSpPr>
          <p:cNvPr id="18" name="Group 7">
            <a:extLst>
              <a:ext uri="{FF2B5EF4-FFF2-40B4-BE49-F238E27FC236}">
                <a16:creationId xmlns:a16="http://schemas.microsoft.com/office/drawing/2014/main" id="{5B73D7E5-907F-4A5C-6892-83A8D06F07C6}"/>
              </a:ext>
            </a:extLst>
          </p:cNvPr>
          <p:cNvGrpSpPr/>
          <p:nvPr/>
        </p:nvGrpSpPr>
        <p:grpSpPr>
          <a:xfrm>
            <a:off x="5443" y="9563100"/>
            <a:ext cx="1822452" cy="262379"/>
            <a:chOff x="0" y="0"/>
            <a:chExt cx="479987" cy="185548"/>
          </a:xfrm>
        </p:grpSpPr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E921A248-D829-A54A-735F-DEFFD58BEF21}"/>
                </a:ext>
              </a:extLst>
            </p:cNvPr>
            <p:cNvSpPr/>
            <p:nvPr/>
          </p:nvSpPr>
          <p:spPr>
            <a:xfrm>
              <a:off x="0" y="0"/>
              <a:ext cx="479987" cy="185548"/>
            </a:xfrm>
            <a:custGeom>
              <a:avLst/>
              <a:gdLst/>
              <a:ahLst/>
              <a:cxnLst/>
              <a:rect l="l" t="t" r="r" b="b"/>
              <a:pathLst>
                <a:path w="479987" h="185548">
                  <a:moveTo>
                    <a:pt x="0" y="0"/>
                  </a:moveTo>
                  <a:lnTo>
                    <a:pt x="479987" y="0"/>
                  </a:lnTo>
                  <a:lnTo>
                    <a:pt x="479987" y="185548"/>
                  </a:lnTo>
                  <a:lnTo>
                    <a:pt x="0" y="185548"/>
                  </a:lnTo>
                  <a:close/>
                </a:path>
              </a:pathLst>
            </a:custGeom>
            <a:solidFill>
              <a:srgbClr val="CC0000"/>
            </a:solidFill>
          </p:spPr>
        </p:sp>
        <p:sp>
          <p:nvSpPr>
            <p:cNvPr id="20" name="TextBox 9">
              <a:extLst>
                <a:ext uri="{FF2B5EF4-FFF2-40B4-BE49-F238E27FC236}">
                  <a16:creationId xmlns:a16="http://schemas.microsoft.com/office/drawing/2014/main" id="{DF33CDA5-F21D-412B-DD58-C474E2FD05F4}"/>
                </a:ext>
              </a:extLst>
            </p:cNvPr>
            <p:cNvSpPr txBox="1"/>
            <p:nvPr/>
          </p:nvSpPr>
          <p:spPr>
            <a:xfrm>
              <a:off x="0" y="-38100"/>
              <a:ext cx="479987" cy="223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2E97C-5A7C-20C1-9230-81ED571BD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>
            <a:extLst>
              <a:ext uri="{FF2B5EF4-FFF2-40B4-BE49-F238E27FC236}">
                <a16:creationId xmlns:a16="http://schemas.microsoft.com/office/drawing/2014/main" id="{5BE2290B-B0DC-B929-D372-432B793DEDBD}"/>
              </a:ext>
            </a:extLst>
          </p:cNvPr>
          <p:cNvSpPr txBox="1"/>
          <p:nvPr/>
        </p:nvSpPr>
        <p:spPr>
          <a:xfrm>
            <a:off x="2895600" y="-10886"/>
            <a:ext cx="11931119" cy="13197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GB" sz="7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SWOT Analysis</a:t>
            </a:r>
            <a:endParaRPr lang="en-US" sz="7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The Seasons Bold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57A1D01-1201-E564-760A-70F44BD8870F}"/>
              </a:ext>
            </a:extLst>
          </p:cNvPr>
          <p:cNvSpPr txBox="1"/>
          <p:nvPr/>
        </p:nvSpPr>
        <p:spPr>
          <a:xfrm>
            <a:off x="16995635" y="0"/>
            <a:ext cx="1254265" cy="802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3600" b="1" dirty="0">
                <a:solidFill>
                  <a:srgbClr val="364735"/>
                </a:solidFill>
                <a:latin typeface="Poppins Bold"/>
                <a:ea typeface="Poppins Bold"/>
                <a:cs typeface="Poppins Bold"/>
                <a:sym typeface="Poppins Bold"/>
              </a:rPr>
              <a:t>09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3C9EB98-98EF-19BC-97B6-04520D4D4DCF}"/>
              </a:ext>
            </a:extLst>
          </p:cNvPr>
          <p:cNvGrpSpPr/>
          <p:nvPr/>
        </p:nvGrpSpPr>
        <p:grpSpPr>
          <a:xfrm>
            <a:off x="2746963" y="9563100"/>
            <a:ext cx="15541037" cy="323503"/>
            <a:chOff x="0" y="0"/>
            <a:chExt cx="4093113" cy="185548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46FEF16F-5A9F-02BD-46AC-6A54D42BF178}"/>
                </a:ext>
              </a:extLst>
            </p:cNvPr>
            <p:cNvSpPr/>
            <p:nvPr/>
          </p:nvSpPr>
          <p:spPr>
            <a:xfrm>
              <a:off x="0" y="0"/>
              <a:ext cx="4093113" cy="185548"/>
            </a:xfrm>
            <a:custGeom>
              <a:avLst/>
              <a:gdLst/>
              <a:ahLst/>
              <a:cxnLst/>
              <a:rect l="l" t="t" r="r" b="b"/>
              <a:pathLst>
                <a:path w="4093113" h="185548">
                  <a:moveTo>
                    <a:pt x="0" y="0"/>
                  </a:moveTo>
                  <a:lnTo>
                    <a:pt x="4093113" y="0"/>
                  </a:lnTo>
                  <a:lnTo>
                    <a:pt x="4093113" y="185548"/>
                  </a:lnTo>
                  <a:lnTo>
                    <a:pt x="0" y="185548"/>
                  </a:lnTo>
                  <a:close/>
                </a:path>
              </a:pathLst>
            </a:custGeom>
            <a:solidFill>
              <a:srgbClr val="CC0000"/>
            </a:solidFill>
          </p:spPr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95C5865-5DDD-ED43-C686-F33B237E8288}"/>
                </a:ext>
              </a:extLst>
            </p:cNvPr>
            <p:cNvSpPr txBox="1"/>
            <p:nvPr/>
          </p:nvSpPr>
          <p:spPr>
            <a:xfrm>
              <a:off x="0" y="-38100"/>
              <a:ext cx="4093113" cy="223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EC865B5F-00CE-DFE6-BC10-DA9F4D2E45EB}"/>
              </a:ext>
            </a:extLst>
          </p:cNvPr>
          <p:cNvGrpSpPr/>
          <p:nvPr/>
        </p:nvGrpSpPr>
        <p:grpSpPr>
          <a:xfrm>
            <a:off x="0" y="9563100"/>
            <a:ext cx="1822452" cy="323503"/>
            <a:chOff x="0" y="0"/>
            <a:chExt cx="479987" cy="18554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1DF0C8A6-829C-0122-7576-B5DA70833070}"/>
                </a:ext>
              </a:extLst>
            </p:cNvPr>
            <p:cNvSpPr/>
            <p:nvPr/>
          </p:nvSpPr>
          <p:spPr>
            <a:xfrm>
              <a:off x="0" y="0"/>
              <a:ext cx="479987" cy="185548"/>
            </a:xfrm>
            <a:custGeom>
              <a:avLst/>
              <a:gdLst/>
              <a:ahLst/>
              <a:cxnLst/>
              <a:rect l="l" t="t" r="r" b="b"/>
              <a:pathLst>
                <a:path w="479987" h="185548">
                  <a:moveTo>
                    <a:pt x="0" y="0"/>
                  </a:moveTo>
                  <a:lnTo>
                    <a:pt x="479987" y="0"/>
                  </a:lnTo>
                  <a:lnTo>
                    <a:pt x="479987" y="185548"/>
                  </a:lnTo>
                  <a:lnTo>
                    <a:pt x="0" y="185548"/>
                  </a:lnTo>
                  <a:close/>
                </a:path>
              </a:pathLst>
            </a:custGeom>
            <a:solidFill>
              <a:srgbClr val="CC0000"/>
            </a:solidFill>
          </p:spPr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9597A456-0141-9017-1491-B5DEE2EDE547}"/>
                </a:ext>
              </a:extLst>
            </p:cNvPr>
            <p:cNvSpPr txBox="1"/>
            <p:nvPr/>
          </p:nvSpPr>
          <p:spPr>
            <a:xfrm>
              <a:off x="0" y="-38100"/>
              <a:ext cx="479987" cy="223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45CE1D8-7008-5825-B4B5-9BC31EFCDE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8504910"/>
              </p:ext>
            </p:extLst>
          </p:nvPr>
        </p:nvGraphicFramePr>
        <p:xfrm>
          <a:off x="762000" y="1375326"/>
          <a:ext cx="16916400" cy="7882976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4229100">
                  <a:extLst>
                    <a:ext uri="{9D8B030D-6E8A-4147-A177-3AD203B41FA5}">
                      <a16:colId xmlns:a16="http://schemas.microsoft.com/office/drawing/2014/main" val="4155485392"/>
                    </a:ext>
                  </a:extLst>
                </a:gridCol>
                <a:gridCol w="4229100">
                  <a:extLst>
                    <a:ext uri="{9D8B030D-6E8A-4147-A177-3AD203B41FA5}">
                      <a16:colId xmlns:a16="http://schemas.microsoft.com/office/drawing/2014/main" val="3106978925"/>
                    </a:ext>
                  </a:extLst>
                </a:gridCol>
                <a:gridCol w="4229100">
                  <a:extLst>
                    <a:ext uri="{9D8B030D-6E8A-4147-A177-3AD203B41FA5}">
                      <a16:colId xmlns:a16="http://schemas.microsoft.com/office/drawing/2014/main" val="3855141937"/>
                    </a:ext>
                  </a:extLst>
                </a:gridCol>
                <a:gridCol w="4229100">
                  <a:extLst>
                    <a:ext uri="{9D8B030D-6E8A-4147-A177-3AD203B41FA5}">
                      <a16:colId xmlns:a16="http://schemas.microsoft.com/office/drawing/2014/main" val="2672844876"/>
                    </a:ext>
                  </a:extLst>
                </a:gridCol>
              </a:tblGrid>
              <a:tr h="505720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2400" b="1" dirty="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Strengths</a:t>
                      </a:r>
                      <a:endParaRPr lang="en-GB" sz="2400" dirty="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53881" marR="53881" marT="26940" marB="26940" anchor="ctr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2400" b="1" dirty="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Weaknesses</a:t>
                      </a:r>
                      <a:endParaRPr lang="en-GB" sz="2400" dirty="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53881" marR="53881" marT="26940" marB="26940" anchor="ctr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2400" b="1" dirty="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Opportunities</a:t>
                      </a:r>
                      <a:endParaRPr lang="en-GB" sz="2400" dirty="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53881" marR="53881" marT="26940" marB="26940" anchor="ctr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2400" b="1" dirty="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Threats</a:t>
                      </a:r>
                      <a:endParaRPr lang="en-GB" sz="2400" dirty="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53881" marR="53881" marT="26940" marB="26940" anchor="ctr"/>
                </a:tc>
                <a:extLst>
                  <a:ext uri="{0D108BD9-81ED-4DB2-BD59-A6C34878D82A}">
                    <a16:rowId xmlns:a16="http://schemas.microsoft.com/office/drawing/2014/main" val="1312858946"/>
                  </a:ext>
                </a:extLst>
              </a:tr>
              <a:tr h="1387294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Strong brand reputation and market leadership in Sri Lanka</a:t>
                      </a:r>
                    </a:p>
                  </a:txBody>
                  <a:tcPr marL="53881" marR="53881" marT="26940" marB="26940" anchor="ctr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High dependency on raw material price fluctuations</a:t>
                      </a:r>
                    </a:p>
                  </a:txBody>
                  <a:tcPr marL="53881" marR="53881" marT="26940" marB="26940" anchor="ctr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Expansion into new international markets</a:t>
                      </a:r>
                    </a:p>
                  </a:txBody>
                  <a:tcPr marL="53881" marR="53881" marT="26940" marB="26940" anchor="ctr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Intense competition from local and international biscuit manufacturers</a:t>
                      </a:r>
                    </a:p>
                  </a:txBody>
                  <a:tcPr marL="53881" marR="53881" marT="26940" marB="26940" anchor="ctr"/>
                </a:tc>
                <a:extLst>
                  <a:ext uri="{0D108BD9-81ED-4DB2-BD59-A6C34878D82A}">
                    <a16:rowId xmlns:a16="http://schemas.microsoft.com/office/drawing/2014/main" val="2163054786"/>
                  </a:ext>
                </a:extLst>
              </a:tr>
              <a:tr h="1387294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Extensive distribution network covering over 100,000 retail outlets</a:t>
                      </a:r>
                    </a:p>
                  </a:txBody>
                  <a:tcPr marL="53881" marR="53881" marT="26940" marB="26940" anchor="ctr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High energy and operational costs associated with large-scale manufacturing</a:t>
                      </a:r>
                    </a:p>
                  </a:txBody>
                  <a:tcPr marL="53881" marR="53881" marT="26940" marB="26940" anchor="ctr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Development of innovative and healthier product varieties</a:t>
                      </a:r>
                    </a:p>
                  </a:txBody>
                  <a:tcPr marL="53881" marR="53881" marT="26940" marB="26940" anchor="ctr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Rising costs of raw materials, packaging materials, and utilities</a:t>
                      </a:r>
                    </a:p>
                  </a:txBody>
                  <a:tcPr marL="53881" marR="53881" marT="26940" marB="26940" anchor="ctr"/>
                </a:tc>
                <a:extLst>
                  <a:ext uri="{0D108BD9-81ED-4DB2-BD59-A6C34878D82A}">
                    <a16:rowId xmlns:a16="http://schemas.microsoft.com/office/drawing/2014/main" val="2715461346"/>
                  </a:ext>
                </a:extLst>
              </a:tr>
              <a:tr h="1387294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Export presence in more than 40 countries</a:t>
                      </a:r>
                    </a:p>
                  </a:txBody>
                  <a:tcPr marL="53881" marR="53881" marT="26940" marB="26940" anchor="ctr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Production losses due to packaging defects and process inefficiencies</a:t>
                      </a:r>
                    </a:p>
                  </a:txBody>
                  <a:tcPr marL="53881" marR="53881" marT="26940" marB="26940" anchor="ctr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Adoption of advanced automation and digital manufacturing technologies</a:t>
                      </a:r>
                    </a:p>
                  </a:txBody>
                  <a:tcPr marL="53881" marR="53881" marT="26940" marB="26940" anchor="ctr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Changes in food safety regulations and compliance requirements</a:t>
                      </a:r>
                    </a:p>
                  </a:txBody>
                  <a:tcPr marL="53881" marR="53881" marT="26940" marB="26940" anchor="ctr"/>
                </a:tc>
                <a:extLst>
                  <a:ext uri="{0D108BD9-81ED-4DB2-BD59-A6C34878D82A}">
                    <a16:rowId xmlns:a16="http://schemas.microsoft.com/office/drawing/2014/main" val="1557464107"/>
                  </a:ext>
                </a:extLst>
              </a:tr>
              <a:tr h="1387294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Strong quality assurance and food safety management systems</a:t>
                      </a:r>
                    </a:p>
                  </a:txBody>
                  <a:tcPr marL="53881" marR="53881" marT="26940" marB="26940" anchor="ctr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Manual practices in certain operational areas leading to human errors</a:t>
                      </a:r>
                    </a:p>
                  </a:txBody>
                  <a:tcPr marL="53881" marR="53881" marT="26940" marB="26940" anchor="ctr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Growing consumer demand for convenient snack foods</a:t>
                      </a:r>
                    </a:p>
                  </a:txBody>
                  <a:tcPr marL="53881" marR="53881" marT="26940" marB="26940" anchor="ctr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Supply chain disruptions affecting raw material availability</a:t>
                      </a:r>
                    </a:p>
                  </a:txBody>
                  <a:tcPr marL="53881" marR="53881" marT="26940" marB="26940" anchor="ctr"/>
                </a:tc>
                <a:extLst>
                  <a:ext uri="{0D108BD9-81ED-4DB2-BD59-A6C34878D82A}">
                    <a16:rowId xmlns:a16="http://schemas.microsoft.com/office/drawing/2014/main" val="2682330581"/>
                  </a:ext>
                </a:extLst>
              </a:tr>
              <a:tr h="182808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Diverse product portfolio catering to different consumer segments</a:t>
                      </a:r>
                    </a:p>
                  </a:txBody>
                  <a:tcPr marL="53881" marR="53881" marT="26940" marB="26940" anchor="ctr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Challenges in maintaining consistent GMP and housekeeping standards across all production areas</a:t>
                      </a:r>
                    </a:p>
                  </a:txBody>
                  <a:tcPr marL="53881" marR="53881" marT="26940" marB="26940" anchor="ctr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Continuous improvement initiatives to reduce waste and increase productivity</a:t>
                      </a:r>
                    </a:p>
                  </a:txBody>
                  <a:tcPr marL="53881" marR="53881" marT="26940" marB="26940" anchor="ctr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Economic instability and fluctuations in consumer purchasing power</a:t>
                      </a:r>
                    </a:p>
                  </a:txBody>
                  <a:tcPr marL="53881" marR="53881" marT="26940" marB="26940" anchor="ctr"/>
                </a:tc>
                <a:extLst>
                  <a:ext uri="{0D108BD9-81ED-4DB2-BD59-A6C34878D82A}">
                    <a16:rowId xmlns:a16="http://schemas.microsoft.com/office/drawing/2014/main" val="4316152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8086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9EDF6-8708-1260-7084-38290CCC0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>
            <a:extLst>
              <a:ext uri="{FF2B5EF4-FFF2-40B4-BE49-F238E27FC236}">
                <a16:creationId xmlns:a16="http://schemas.microsoft.com/office/drawing/2014/main" id="{44403B91-7E6D-2B52-F68E-9390F5A30C21}"/>
              </a:ext>
            </a:extLst>
          </p:cNvPr>
          <p:cNvSpPr txBox="1"/>
          <p:nvPr/>
        </p:nvSpPr>
        <p:spPr>
          <a:xfrm>
            <a:off x="3396756" y="583707"/>
            <a:ext cx="11931119" cy="1342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GB" sz="7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Acknowledgement</a:t>
            </a:r>
            <a:endParaRPr lang="en-US" sz="7200" b="1" dirty="0">
              <a:solidFill>
                <a:srgbClr val="36473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The Seasons Bold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76BA4B0-97B8-4A94-D40A-F7CAB796D3B4}"/>
              </a:ext>
            </a:extLst>
          </p:cNvPr>
          <p:cNvSpPr txBox="1"/>
          <p:nvPr/>
        </p:nvSpPr>
        <p:spPr>
          <a:xfrm>
            <a:off x="17033735" y="0"/>
            <a:ext cx="1254265" cy="802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3600" b="1" dirty="0">
                <a:solidFill>
                  <a:srgbClr val="364735"/>
                </a:solidFill>
                <a:latin typeface="Poppins Bold"/>
                <a:ea typeface="Poppins Bold"/>
                <a:cs typeface="Poppins Bold"/>
                <a:sym typeface="Poppins Bold"/>
              </a:rPr>
              <a:t>10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B189BE1E-EC90-26FD-6CB9-DB264C955DAC}"/>
              </a:ext>
            </a:extLst>
          </p:cNvPr>
          <p:cNvSpPr txBox="1"/>
          <p:nvPr/>
        </p:nvSpPr>
        <p:spPr>
          <a:xfrm>
            <a:off x="762000" y="2781300"/>
            <a:ext cx="16895831" cy="29781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34051" lvl="1" indent="-367026">
              <a:lnSpc>
                <a:spcPct val="150000"/>
              </a:lnSpc>
              <a:spcAft>
                <a:spcPts val="1200"/>
              </a:spcAft>
              <a:buFont typeface="Arial"/>
              <a:buChar char="•"/>
            </a:pP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Mr. DN Liyanage, S/L, Dept. of Food Science &amp; Technology, Wayamba University of Sri Lanka </a:t>
            </a:r>
          </a:p>
          <a:p>
            <a:pPr marL="734051" lvl="1" indent="-367026">
              <a:lnSpc>
                <a:spcPct val="150000"/>
              </a:lnSpc>
              <a:spcAft>
                <a:spcPts val="1200"/>
              </a:spcAft>
              <a:buFont typeface="Arial"/>
              <a:buChar char="•"/>
            </a:pP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Mr. C Priyankara, Head of Production, Maliban Biscuit Manufactories (Pvt) Ltd.</a:t>
            </a:r>
          </a:p>
          <a:p>
            <a:pPr marL="734051" lvl="1" indent="-367026">
              <a:lnSpc>
                <a:spcPct val="150000"/>
              </a:lnSpc>
              <a:spcAft>
                <a:spcPts val="1200"/>
              </a:spcAft>
              <a:buFont typeface="Arial"/>
              <a:buChar char="•"/>
            </a:pP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Mr. P Hettiarachchi, Manufacturing Excellence Manager, Maliban Biscuit Manufactories (Pvt) Ltd </a:t>
            </a:r>
          </a:p>
          <a:p>
            <a:pPr marL="734051" lvl="1" indent="-367026">
              <a:lnSpc>
                <a:spcPct val="150000"/>
              </a:lnSpc>
              <a:spcAft>
                <a:spcPts val="1200"/>
              </a:spcAft>
              <a:buFont typeface="Arial"/>
              <a:buChar char="•"/>
            </a:pP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Mrs. T </a:t>
            </a:r>
            <a:r>
              <a:rPr lang="en-GB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Edirisooriya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Formula and Receipt Manager, Maliban Biscuit Manufactories (Pvt) Ltd </a:t>
            </a:r>
            <a:endParaRPr lang="en-US" sz="2800" dirty="0">
              <a:solidFill>
                <a:srgbClr val="36473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6FB15AD-3535-7999-96A3-728AA34D83CE}"/>
              </a:ext>
            </a:extLst>
          </p:cNvPr>
          <p:cNvGrpSpPr/>
          <p:nvPr/>
        </p:nvGrpSpPr>
        <p:grpSpPr>
          <a:xfrm>
            <a:off x="2746963" y="9172287"/>
            <a:ext cx="15541037" cy="704503"/>
            <a:chOff x="0" y="0"/>
            <a:chExt cx="4093113" cy="185548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17376133-A6F7-470E-7F81-093639E57E79}"/>
                </a:ext>
              </a:extLst>
            </p:cNvPr>
            <p:cNvSpPr/>
            <p:nvPr/>
          </p:nvSpPr>
          <p:spPr>
            <a:xfrm>
              <a:off x="0" y="0"/>
              <a:ext cx="4093113" cy="185548"/>
            </a:xfrm>
            <a:custGeom>
              <a:avLst/>
              <a:gdLst/>
              <a:ahLst/>
              <a:cxnLst/>
              <a:rect l="l" t="t" r="r" b="b"/>
              <a:pathLst>
                <a:path w="4093113" h="185548">
                  <a:moveTo>
                    <a:pt x="0" y="0"/>
                  </a:moveTo>
                  <a:lnTo>
                    <a:pt x="4093113" y="0"/>
                  </a:lnTo>
                  <a:lnTo>
                    <a:pt x="4093113" y="185548"/>
                  </a:lnTo>
                  <a:lnTo>
                    <a:pt x="0" y="185548"/>
                  </a:lnTo>
                  <a:close/>
                </a:path>
              </a:pathLst>
            </a:custGeom>
            <a:solidFill>
              <a:srgbClr val="CC0000"/>
            </a:solidFill>
          </p:spPr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E73DA35-E98C-E2FC-3C3D-8F0D1CEB6632}"/>
                </a:ext>
              </a:extLst>
            </p:cNvPr>
            <p:cNvSpPr txBox="1"/>
            <p:nvPr/>
          </p:nvSpPr>
          <p:spPr>
            <a:xfrm>
              <a:off x="0" y="-38100"/>
              <a:ext cx="4093113" cy="223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0DC064D2-9888-2126-8C65-0FDF6BED194F}"/>
              </a:ext>
            </a:extLst>
          </p:cNvPr>
          <p:cNvGrpSpPr/>
          <p:nvPr/>
        </p:nvGrpSpPr>
        <p:grpSpPr>
          <a:xfrm>
            <a:off x="0" y="9172287"/>
            <a:ext cx="1822452" cy="704503"/>
            <a:chOff x="0" y="0"/>
            <a:chExt cx="479987" cy="18554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FA368871-1F7F-A013-EEC6-916F99C079AD}"/>
                </a:ext>
              </a:extLst>
            </p:cNvPr>
            <p:cNvSpPr/>
            <p:nvPr/>
          </p:nvSpPr>
          <p:spPr>
            <a:xfrm>
              <a:off x="0" y="0"/>
              <a:ext cx="479987" cy="185548"/>
            </a:xfrm>
            <a:custGeom>
              <a:avLst/>
              <a:gdLst/>
              <a:ahLst/>
              <a:cxnLst/>
              <a:rect l="l" t="t" r="r" b="b"/>
              <a:pathLst>
                <a:path w="479987" h="185548">
                  <a:moveTo>
                    <a:pt x="0" y="0"/>
                  </a:moveTo>
                  <a:lnTo>
                    <a:pt x="479987" y="0"/>
                  </a:lnTo>
                  <a:lnTo>
                    <a:pt x="479987" y="185548"/>
                  </a:lnTo>
                  <a:lnTo>
                    <a:pt x="0" y="185548"/>
                  </a:lnTo>
                  <a:close/>
                </a:path>
              </a:pathLst>
            </a:custGeom>
            <a:solidFill>
              <a:srgbClr val="CC0000"/>
            </a:solidFill>
          </p:spPr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7AE97DB1-8AB3-10AF-F7CB-405B1F2391C3}"/>
                </a:ext>
              </a:extLst>
            </p:cNvPr>
            <p:cNvSpPr txBox="1"/>
            <p:nvPr/>
          </p:nvSpPr>
          <p:spPr>
            <a:xfrm>
              <a:off x="0" y="-38100"/>
              <a:ext cx="479987" cy="223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233537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46963" y="8841055"/>
            <a:ext cx="15541037" cy="704503"/>
            <a:chOff x="0" y="0"/>
            <a:chExt cx="4093113" cy="1855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093113" cy="185548"/>
            </a:xfrm>
            <a:custGeom>
              <a:avLst/>
              <a:gdLst/>
              <a:ahLst/>
              <a:cxnLst/>
              <a:rect l="l" t="t" r="r" b="b"/>
              <a:pathLst>
                <a:path w="4093113" h="185548">
                  <a:moveTo>
                    <a:pt x="0" y="0"/>
                  </a:moveTo>
                  <a:lnTo>
                    <a:pt x="4093113" y="0"/>
                  </a:lnTo>
                  <a:lnTo>
                    <a:pt x="4093113" y="185548"/>
                  </a:lnTo>
                  <a:lnTo>
                    <a:pt x="0" y="185548"/>
                  </a:lnTo>
                  <a:close/>
                </a:path>
              </a:pathLst>
            </a:custGeom>
            <a:solidFill>
              <a:srgbClr val="CC000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093113" cy="223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038600" y="3769323"/>
            <a:ext cx="10275998" cy="2096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500"/>
              </a:lnSpc>
            </a:pPr>
            <a:r>
              <a:rPr lang="en-US" sz="12500" b="1" dirty="0">
                <a:solidFill>
                  <a:srgbClr val="36473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The Seasons Bold"/>
              </a:rPr>
              <a:t>Thank You….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0" y="8841055"/>
            <a:ext cx="1822452" cy="704503"/>
            <a:chOff x="0" y="0"/>
            <a:chExt cx="479987" cy="18554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79987" cy="185548"/>
            </a:xfrm>
            <a:custGeom>
              <a:avLst/>
              <a:gdLst/>
              <a:ahLst/>
              <a:cxnLst/>
              <a:rect l="l" t="t" r="r" b="b"/>
              <a:pathLst>
                <a:path w="479987" h="185548">
                  <a:moveTo>
                    <a:pt x="0" y="0"/>
                  </a:moveTo>
                  <a:lnTo>
                    <a:pt x="479987" y="0"/>
                  </a:lnTo>
                  <a:lnTo>
                    <a:pt x="479987" y="185548"/>
                  </a:lnTo>
                  <a:lnTo>
                    <a:pt x="0" y="185548"/>
                  </a:lnTo>
                  <a:close/>
                </a:path>
              </a:pathLst>
            </a:custGeom>
            <a:solidFill>
              <a:srgbClr val="CC000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79987" cy="223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-10886" y="0"/>
            <a:ext cx="6183086" cy="2705100"/>
          </a:xfrm>
          <a:custGeom>
            <a:avLst/>
            <a:gdLst/>
            <a:ahLst/>
            <a:cxnLst/>
            <a:rect l="l" t="t" r="r" b="b"/>
            <a:pathLst>
              <a:path w="3057348" h="1520332">
                <a:moveTo>
                  <a:pt x="0" y="0"/>
                </a:moveTo>
                <a:lnTo>
                  <a:pt x="3057348" y="0"/>
                </a:lnTo>
                <a:lnTo>
                  <a:pt x="3057348" y="1520332"/>
                </a:lnTo>
                <a:lnTo>
                  <a:pt x="0" y="15203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4568" r="-3181" b="-24568"/>
            </a:stretch>
          </a:blipFill>
        </p:spPr>
        <p:txBody>
          <a:bodyPr/>
          <a:lstStyle/>
          <a:p>
            <a:endParaRPr lang="en-GB" dirty="0"/>
          </a:p>
        </p:txBody>
      </p:sp>
      <p:sp>
        <p:nvSpPr>
          <p:cNvPr id="10" name="TextBox 10"/>
          <p:cNvSpPr txBox="1"/>
          <p:nvPr/>
        </p:nvSpPr>
        <p:spPr>
          <a:xfrm>
            <a:off x="17050064" y="0"/>
            <a:ext cx="1254265" cy="802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3600" b="1" dirty="0">
                <a:solidFill>
                  <a:srgbClr val="364735"/>
                </a:solidFill>
                <a:latin typeface="Poppins Bold"/>
                <a:ea typeface="Poppins Bold"/>
                <a:cs typeface="Poppins Bold"/>
                <a:sym typeface="Poppins Bold"/>
              </a:rPr>
              <a:t>11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3895476" y="0"/>
            <a:ext cx="11030448" cy="1364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7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The Seasons Bold"/>
              </a:rPr>
              <a:t>Company Overview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033735" y="-75111"/>
            <a:ext cx="1254265" cy="802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3600" b="1" dirty="0">
                <a:solidFill>
                  <a:srgbClr val="364735"/>
                </a:solidFill>
                <a:latin typeface="Poppins Bold"/>
                <a:ea typeface="Poppins Bold"/>
                <a:cs typeface="Poppins Bold"/>
                <a:sym typeface="Poppins Bold"/>
              </a:rPr>
              <a:t>01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8857" y="3924300"/>
            <a:ext cx="13253357" cy="5480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38525" lvl="1" indent="-571500">
              <a:lnSpc>
                <a:spcPts val="4759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Maliban was founded in </a:t>
            </a:r>
            <a:r>
              <a:rPr lang="en-GB" sz="26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1935</a:t>
            </a: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by </a:t>
            </a:r>
            <a:r>
              <a:rPr lang="en-GB" sz="26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Mr. A. G. Hinni Appuhamy</a:t>
            </a: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who built the company from a small local venture into a leading food manufacturer in Sri Lanka. </a:t>
            </a:r>
          </a:p>
          <a:p>
            <a:pPr marL="938525" lvl="1" indent="-571500">
              <a:lnSpc>
                <a:spcPts val="4759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</a:t>
            </a:r>
            <a:r>
              <a:rPr lang="en-GB" sz="26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1954</a:t>
            </a: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Maliban Biscuit Manufactories (Pvt) Ltd. was established as </a:t>
            </a:r>
            <a:r>
              <a:rPr lang="en-GB" sz="26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Sri Lanka’s first mechanized biscuit factory</a:t>
            </a: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marL="938525" lvl="1" indent="-571500">
              <a:lnSpc>
                <a:spcPts val="4759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Today, it produces </a:t>
            </a:r>
            <a:r>
              <a:rPr lang="en-GB" sz="26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25 million biscuit packs per month</a:t>
            </a:r>
            <a:r>
              <a:rPr lang="en-GB" sz="2600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exports to </a:t>
            </a:r>
            <a:r>
              <a:rPr lang="en-GB" sz="26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40+ countries worldwide</a:t>
            </a: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938525" lvl="1" indent="-571500">
              <a:lnSpc>
                <a:spcPts val="4759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company operates under </a:t>
            </a:r>
            <a:r>
              <a:rPr lang="en-GB" sz="28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internationally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recognized </a:t>
            </a:r>
            <a:r>
              <a:rPr lang="en-GB" sz="28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food safety and quality management systems</a:t>
            </a:r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GB" sz="2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51A3A2-8A8C-8381-B1A6-CF77E5CB63CC}"/>
              </a:ext>
            </a:extLst>
          </p:cNvPr>
          <p:cNvSpPr txBox="1"/>
          <p:nvPr/>
        </p:nvSpPr>
        <p:spPr>
          <a:xfrm>
            <a:off x="190500" y="1530174"/>
            <a:ext cx="17907000" cy="1403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50000"/>
              </a:lnSpc>
              <a:buNone/>
            </a:pPr>
            <a:r>
              <a:rPr lang="en-US" sz="2900" b="1" i="1" dirty="0">
                <a:solidFill>
                  <a:srgbClr val="0070C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"No biscuit not worthy to feed your own children should leave the gates of Maliban to feed the world.</a:t>
            </a:r>
            <a:r>
              <a:rPr lang="en-US" sz="2900" b="1" i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"</a:t>
            </a:r>
            <a:r>
              <a:rPr lang="en-US" sz="29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A.G. Hinni Appuhamy</a:t>
            </a:r>
            <a:endParaRPr lang="en-GB" sz="2900" b="1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2" name="Picture 11" descr="A.G. Hinni Appuhamy: From Dishwasher to Biscuit Tycoon">
            <a:extLst>
              <a:ext uri="{FF2B5EF4-FFF2-40B4-BE49-F238E27FC236}">
                <a16:creationId xmlns:a16="http://schemas.microsoft.com/office/drawing/2014/main" id="{0D84A39A-2747-B092-D338-EF22054DF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87400" y="2933700"/>
            <a:ext cx="4400550" cy="6315075"/>
          </a:xfrm>
          <a:prstGeom prst="rect">
            <a:avLst/>
          </a:prstGeom>
        </p:spPr>
      </p:pic>
      <p:grpSp>
        <p:nvGrpSpPr>
          <p:cNvPr id="20" name="Group 4">
            <a:extLst>
              <a:ext uri="{FF2B5EF4-FFF2-40B4-BE49-F238E27FC236}">
                <a16:creationId xmlns:a16="http://schemas.microsoft.com/office/drawing/2014/main" id="{4E5C4A59-1766-119C-4EA8-6C21BA49E67F}"/>
              </a:ext>
            </a:extLst>
          </p:cNvPr>
          <p:cNvGrpSpPr/>
          <p:nvPr/>
        </p:nvGrpSpPr>
        <p:grpSpPr>
          <a:xfrm>
            <a:off x="2746963" y="9639300"/>
            <a:ext cx="15541037" cy="296783"/>
            <a:chOff x="0" y="0"/>
            <a:chExt cx="4093113" cy="185548"/>
          </a:xfrm>
        </p:grpSpPr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80B94FFA-E7A2-6E48-5DED-36323218B8A6}"/>
                </a:ext>
              </a:extLst>
            </p:cNvPr>
            <p:cNvSpPr/>
            <p:nvPr/>
          </p:nvSpPr>
          <p:spPr>
            <a:xfrm>
              <a:off x="0" y="0"/>
              <a:ext cx="4093113" cy="185548"/>
            </a:xfrm>
            <a:custGeom>
              <a:avLst/>
              <a:gdLst/>
              <a:ahLst/>
              <a:cxnLst/>
              <a:rect l="l" t="t" r="r" b="b"/>
              <a:pathLst>
                <a:path w="4093113" h="185548">
                  <a:moveTo>
                    <a:pt x="0" y="0"/>
                  </a:moveTo>
                  <a:lnTo>
                    <a:pt x="4093113" y="0"/>
                  </a:lnTo>
                  <a:lnTo>
                    <a:pt x="4093113" y="185548"/>
                  </a:lnTo>
                  <a:lnTo>
                    <a:pt x="0" y="185548"/>
                  </a:lnTo>
                  <a:close/>
                </a:path>
              </a:pathLst>
            </a:custGeom>
            <a:solidFill>
              <a:srgbClr val="CC0000"/>
            </a:solidFill>
          </p:spPr>
        </p:sp>
        <p:sp>
          <p:nvSpPr>
            <p:cNvPr id="22" name="TextBox 6">
              <a:extLst>
                <a:ext uri="{FF2B5EF4-FFF2-40B4-BE49-F238E27FC236}">
                  <a16:creationId xmlns:a16="http://schemas.microsoft.com/office/drawing/2014/main" id="{0A0D09E8-7BBC-8C3B-E4C9-0B6404887735}"/>
                </a:ext>
              </a:extLst>
            </p:cNvPr>
            <p:cNvSpPr txBox="1"/>
            <p:nvPr/>
          </p:nvSpPr>
          <p:spPr>
            <a:xfrm>
              <a:off x="0" y="-38100"/>
              <a:ext cx="4093113" cy="223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7">
            <a:extLst>
              <a:ext uri="{FF2B5EF4-FFF2-40B4-BE49-F238E27FC236}">
                <a16:creationId xmlns:a16="http://schemas.microsoft.com/office/drawing/2014/main" id="{19894559-FE1C-6D0A-48EE-827502B9846B}"/>
              </a:ext>
            </a:extLst>
          </p:cNvPr>
          <p:cNvGrpSpPr/>
          <p:nvPr/>
        </p:nvGrpSpPr>
        <p:grpSpPr>
          <a:xfrm>
            <a:off x="0" y="9639300"/>
            <a:ext cx="1822452" cy="296783"/>
            <a:chOff x="0" y="0"/>
            <a:chExt cx="479987" cy="185548"/>
          </a:xfrm>
        </p:grpSpPr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8831D93D-6320-BAD6-13E7-67F6C0BA6ED1}"/>
                </a:ext>
              </a:extLst>
            </p:cNvPr>
            <p:cNvSpPr/>
            <p:nvPr/>
          </p:nvSpPr>
          <p:spPr>
            <a:xfrm>
              <a:off x="0" y="0"/>
              <a:ext cx="479987" cy="185548"/>
            </a:xfrm>
            <a:custGeom>
              <a:avLst/>
              <a:gdLst/>
              <a:ahLst/>
              <a:cxnLst/>
              <a:rect l="l" t="t" r="r" b="b"/>
              <a:pathLst>
                <a:path w="479987" h="185548">
                  <a:moveTo>
                    <a:pt x="0" y="0"/>
                  </a:moveTo>
                  <a:lnTo>
                    <a:pt x="479987" y="0"/>
                  </a:lnTo>
                  <a:lnTo>
                    <a:pt x="479987" y="185548"/>
                  </a:lnTo>
                  <a:lnTo>
                    <a:pt x="0" y="185548"/>
                  </a:lnTo>
                  <a:close/>
                </a:path>
              </a:pathLst>
            </a:custGeom>
            <a:solidFill>
              <a:srgbClr val="CC0000"/>
            </a:solidFill>
          </p:spPr>
        </p:sp>
        <p:sp>
          <p:nvSpPr>
            <p:cNvPr id="25" name="TextBox 9">
              <a:extLst>
                <a:ext uri="{FF2B5EF4-FFF2-40B4-BE49-F238E27FC236}">
                  <a16:creationId xmlns:a16="http://schemas.microsoft.com/office/drawing/2014/main" id="{208E27B8-35B9-EBD9-FD4A-2036031D888C}"/>
                </a:ext>
              </a:extLst>
            </p:cNvPr>
            <p:cNvSpPr txBox="1"/>
            <p:nvPr/>
          </p:nvSpPr>
          <p:spPr>
            <a:xfrm>
              <a:off x="0" y="-38100"/>
              <a:ext cx="479987" cy="223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301329" y="3185350"/>
            <a:ext cx="4536275" cy="2268138"/>
          </a:xfrm>
          <a:custGeom>
            <a:avLst/>
            <a:gdLst/>
            <a:ahLst/>
            <a:cxnLst/>
            <a:rect l="l" t="t" r="r" b="b"/>
            <a:pathLst>
              <a:path w="4536275" h="2268138">
                <a:moveTo>
                  <a:pt x="0" y="0"/>
                </a:moveTo>
                <a:lnTo>
                  <a:pt x="4536276" y="0"/>
                </a:lnTo>
                <a:lnTo>
                  <a:pt x="4536276" y="2268138"/>
                </a:lnTo>
                <a:lnTo>
                  <a:pt x="0" y="22681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073064" y="6498168"/>
            <a:ext cx="4918799" cy="2459400"/>
          </a:xfrm>
          <a:custGeom>
            <a:avLst/>
            <a:gdLst/>
            <a:ahLst/>
            <a:cxnLst/>
            <a:rect l="l" t="t" r="r" b="b"/>
            <a:pathLst>
              <a:path w="4918799" h="2459400">
                <a:moveTo>
                  <a:pt x="0" y="0"/>
                </a:moveTo>
                <a:lnTo>
                  <a:pt x="4918799" y="0"/>
                </a:lnTo>
                <a:lnTo>
                  <a:pt x="4918799" y="2459399"/>
                </a:lnTo>
                <a:lnTo>
                  <a:pt x="0" y="24593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073064" y="3185350"/>
            <a:ext cx="4536275" cy="2268138"/>
          </a:xfrm>
          <a:custGeom>
            <a:avLst/>
            <a:gdLst/>
            <a:ahLst/>
            <a:cxnLst/>
            <a:rect l="l" t="t" r="r" b="b"/>
            <a:pathLst>
              <a:path w="4536275" h="2268138">
                <a:moveTo>
                  <a:pt x="0" y="0"/>
                </a:moveTo>
                <a:lnTo>
                  <a:pt x="4536276" y="0"/>
                </a:lnTo>
                <a:lnTo>
                  <a:pt x="4536276" y="2268138"/>
                </a:lnTo>
                <a:lnTo>
                  <a:pt x="0" y="22681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982059" y="3185350"/>
            <a:ext cx="4536275" cy="2268138"/>
          </a:xfrm>
          <a:custGeom>
            <a:avLst/>
            <a:gdLst/>
            <a:ahLst/>
            <a:cxnLst/>
            <a:rect l="l" t="t" r="r" b="b"/>
            <a:pathLst>
              <a:path w="4536275" h="2268138">
                <a:moveTo>
                  <a:pt x="0" y="0"/>
                </a:moveTo>
                <a:lnTo>
                  <a:pt x="4536275" y="0"/>
                </a:lnTo>
                <a:lnTo>
                  <a:pt x="4536275" y="2268138"/>
                </a:lnTo>
                <a:lnTo>
                  <a:pt x="0" y="226813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0494" y="6498168"/>
            <a:ext cx="4918799" cy="2459400"/>
          </a:xfrm>
          <a:custGeom>
            <a:avLst/>
            <a:gdLst/>
            <a:ahLst/>
            <a:cxnLst/>
            <a:rect l="l" t="t" r="r" b="b"/>
            <a:pathLst>
              <a:path w="4918799" h="2459400">
                <a:moveTo>
                  <a:pt x="0" y="0"/>
                </a:moveTo>
                <a:lnTo>
                  <a:pt x="4918799" y="0"/>
                </a:lnTo>
                <a:lnTo>
                  <a:pt x="4918799" y="2459399"/>
                </a:lnTo>
                <a:lnTo>
                  <a:pt x="0" y="24593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831046" y="6498168"/>
            <a:ext cx="4918799" cy="2459400"/>
          </a:xfrm>
          <a:custGeom>
            <a:avLst/>
            <a:gdLst/>
            <a:ahLst/>
            <a:cxnLst/>
            <a:rect l="l" t="t" r="r" b="b"/>
            <a:pathLst>
              <a:path w="4918799" h="2459400">
                <a:moveTo>
                  <a:pt x="0" y="0"/>
                </a:moveTo>
                <a:lnTo>
                  <a:pt x="4918799" y="0"/>
                </a:lnTo>
                <a:lnTo>
                  <a:pt x="4918799" y="2459399"/>
                </a:lnTo>
                <a:lnTo>
                  <a:pt x="0" y="245939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971801" y="441043"/>
            <a:ext cx="13106399" cy="32054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7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The Seasons Bold"/>
              </a:rPr>
              <a:t>Product Portfolio</a:t>
            </a:r>
          </a:p>
          <a:p>
            <a:pPr algn="ctr">
              <a:lnSpc>
                <a:spcPts val="4480"/>
              </a:lnSpc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"/>
              </a:rPr>
              <a:t>Quality Is The Best Thing We Follow</a:t>
            </a:r>
          </a:p>
          <a:p>
            <a:pPr algn="ctr">
              <a:lnSpc>
                <a:spcPts val="11200"/>
              </a:lnSpc>
            </a:pPr>
            <a:endParaRPr lang="en-US" sz="3200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6891201" y="99702"/>
            <a:ext cx="1254265" cy="802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3600" b="1" dirty="0">
                <a:solidFill>
                  <a:srgbClr val="364735"/>
                </a:solidFill>
                <a:latin typeface="Poppins Bold"/>
                <a:ea typeface="Poppins Bold"/>
                <a:cs typeface="Poppins Bold"/>
                <a:sym typeface="Poppins Bold"/>
              </a:rPr>
              <a:t>02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5702136"/>
            <a:ext cx="2902387" cy="580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364735"/>
                </a:solidFill>
                <a:latin typeface="Open Sans"/>
                <a:ea typeface="Open Sans"/>
                <a:cs typeface="Open Sans"/>
                <a:sym typeface="Open Sans"/>
              </a:rPr>
              <a:t>Cracker Range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184676" y="9106534"/>
            <a:ext cx="2695575" cy="1180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364735"/>
                </a:solidFill>
                <a:latin typeface="Open Sans"/>
                <a:ea typeface="Open Sans"/>
                <a:cs typeface="Open Sans"/>
                <a:sym typeface="Open Sans"/>
              </a:rPr>
              <a:t>Cream Range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endParaRPr lang="en-US" sz="3399">
              <a:solidFill>
                <a:srgbClr val="36473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7857708" y="5702136"/>
            <a:ext cx="3022543" cy="5803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dirty="0">
                <a:solidFill>
                  <a:srgbClr val="364735"/>
                </a:solidFill>
                <a:latin typeface="Open Sans"/>
                <a:ea typeface="Open Sans"/>
                <a:cs typeface="Open Sans"/>
                <a:sym typeface="Open Sans"/>
              </a:rPr>
              <a:t>Sweet Range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513173" y="5658956"/>
            <a:ext cx="2975967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364735"/>
                </a:solidFill>
                <a:latin typeface="Open Sans"/>
                <a:ea typeface="Open Sans"/>
                <a:cs typeface="Open Sans"/>
                <a:sym typeface="Open Sans"/>
              </a:rPr>
              <a:t>Savoury Range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endParaRPr lang="en-US" sz="3399">
              <a:solidFill>
                <a:srgbClr val="36473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166816" y="9109967"/>
            <a:ext cx="2695575" cy="11804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dirty="0">
                <a:solidFill>
                  <a:srgbClr val="364735"/>
                </a:solidFill>
                <a:latin typeface="Open Sans"/>
                <a:ea typeface="Open Sans"/>
                <a:cs typeface="Open Sans"/>
                <a:sym typeface="Open Sans"/>
              </a:rPr>
              <a:t>Puff Range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endParaRPr lang="en-US" sz="3399" dirty="0">
              <a:solidFill>
                <a:srgbClr val="36473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2795719" y="9106535"/>
            <a:ext cx="4918799" cy="11804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dirty="0">
                <a:solidFill>
                  <a:srgbClr val="364735"/>
                </a:solidFill>
                <a:latin typeface="Open Sans"/>
                <a:ea typeface="Open Sans"/>
                <a:cs typeface="Open Sans"/>
                <a:sym typeface="Open Sans"/>
              </a:rPr>
              <a:t>Gift Assortment Range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endParaRPr lang="en-US" sz="3399" dirty="0">
              <a:solidFill>
                <a:srgbClr val="36473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7" name="Group 4">
            <a:extLst>
              <a:ext uri="{FF2B5EF4-FFF2-40B4-BE49-F238E27FC236}">
                <a16:creationId xmlns:a16="http://schemas.microsoft.com/office/drawing/2014/main" id="{10B72FCD-7D18-05AD-8A21-E8DCAFFFBFCD}"/>
              </a:ext>
            </a:extLst>
          </p:cNvPr>
          <p:cNvGrpSpPr/>
          <p:nvPr/>
        </p:nvGrpSpPr>
        <p:grpSpPr>
          <a:xfrm>
            <a:off x="2767457" y="9853856"/>
            <a:ext cx="15541037" cy="296783"/>
            <a:chOff x="0" y="0"/>
            <a:chExt cx="4093113" cy="185548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E5A79198-CC71-C5A2-F352-9A01FBB36852}"/>
                </a:ext>
              </a:extLst>
            </p:cNvPr>
            <p:cNvSpPr/>
            <p:nvPr/>
          </p:nvSpPr>
          <p:spPr>
            <a:xfrm>
              <a:off x="0" y="0"/>
              <a:ext cx="4093113" cy="185548"/>
            </a:xfrm>
            <a:custGeom>
              <a:avLst/>
              <a:gdLst/>
              <a:ahLst/>
              <a:cxnLst/>
              <a:rect l="l" t="t" r="r" b="b"/>
              <a:pathLst>
                <a:path w="4093113" h="185548">
                  <a:moveTo>
                    <a:pt x="0" y="0"/>
                  </a:moveTo>
                  <a:lnTo>
                    <a:pt x="4093113" y="0"/>
                  </a:lnTo>
                  <a:lnTo>
                    <a:pt x="4093113" y="185548"/>
                  </a:lnTo>
                  <a:lnTo>
                    <a:pt x="0" y="185548"/>
                  </a:lnTo>
                  <a:close/>
                </a:path>
              </a:pathLst>
            </a:custGeom>
            <a:solidFill>
              <a:srgbClr val="CC0000"/>
            </a:solidFill>
          </p:spPr>
        </p:sp>
        <p:sp>
          <p:nvSpPr>
            <p:cNvPr id="19" name="TextBox 6">
              <a:extLst>
                <a:ext uri="{FF2B5EF4-FFF2-40B4-BE49-F238E27FC236}">
                  <a16:creationId xmlns:a16="http://schemas.microsoft.com/office/drawing/2014/main" id="{5765B255-2420-B048-BB51-FE7322B886AE}"/>
                </a:ext>
              </a:extLst>
            </p:cNvPr>
            <p:cNvSpPr txBox="1"/>
            <p:nvPr/>
          </p:nvSpPr>
          <p:spPr>
            <a:xfrm>
              <a:off x="0" y="-38100"/>
              <a:ext cx="4093113" cy="223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7">
            <a:extLst>
              <a:ext uri="{FF2B5EF4-FFF2-40B4-BE49-F238E27FC236}">
                <a16:creationId xmlns:a16="http://schemas.microsoft.com/office/drawing/2014/main" id="{EF76AA4E-0BB1-B18E-8313-D415ACC8DF8F}"/>
              </a:ext>
            </a:extLst>
          </p:cNvPr>
          <p:cNvGrpSpPr/>
          <p:nvPr/>
        </p:nvGrpSpPr>
        <p:grpSpPr>
          <a:xfrm>
            <a:off x="20494" y="9853856"/>
            <a:ext cx="1822452" cy="296783"/>
            <a:chOff x="0" y="0"/>
            <a:chExt cx="479987" cy="185548"/>
          </a:xfrm>
        </p:grpSpPr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CE5294E1-42D6-913D-FCD1-2A004AA25CF9}"/>
                </a:ext>
              </a:extLst>
            </p:cNvPr>
            <p:cNvSpPr/>
            <p:nvPr/>
          </p:nvSpPr>
          <p:spPr>
            <a:xfrm>
              <a:off x="0" y="0"/>
              <a:ext cx="479987" cy="185548"/>
            </a:xfrm>
            <a:custGeom>
              <a:avLst/>
              <a:gdLst/>
              <a:ahLst/>
              <a:cxnLst/>
              <a:rect l="l" t="t" r="r" b="b"/>
              <a:pathLst>
                <a:path w="479987" h="185548">
                  <a:moveTo>
                    <a:pt x="0" y="0"/>
                  </a:moveTo>
                  <a:lnTo>
                    <a:pt x="479987" y="0"/>
                  </a:lnTo>
                  <a:lnTo>
                    <a:pt x="479987" y="185548"/>
                  </a:lnTo>
                  <a:lnTo>
                    <a:pt x="0" y="185548"/>
                  </a:lnTo>
                  <a:close/>
                </a:path>
              </a:pathLst>
            </a:custGeom>
            <a:solidFill>
              <a:srgbClr val="CC0000"/>
            </a:solidFill>
          </p:spPr>
        </p:sp>
        <p:sp>
          <p:nvSpPr>
            <p:cNvPr id="22" name="TextBox 9">
              <a:extLst>
                <a:ext uri="{FF2B5EF4-FFF2-40B4-BE49-F238E27FC236}">
                  <a16:creationId xmlns:a16="http://schemas.microsoft.com/office/drawing/2014/main" id="{902F38F8-A480-DB15-8AB3-B1DDE57E8DA6}"/>
                </a:ext>
              </a:extLst>
            </p:cNvPr>
            <p:cNvSpPr txBox="1"/>
            <p:nvPr/>
          </p:nvSpPr>
          <p:spPr>
            <a:xfrm>
              <a:off x="0" y="-38100"/>
              <a:ext cx="479987" cy="223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791200" y="741442"/>
            <a:ext cx="5718254" cy="1342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0"/>
              </a:lnSpc>
            </a:pPr>
            <a:r>
              <a:rPr lang="en-US" sz="7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The Seasons Bold"/>
              </a:rPr>
              <a:t>Objectives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011963" y="72651"/>
            <a:ext cx="1254265" cy="802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3600" b="1" dirty="0">
                <a:solidFill>
                  <a:srgbClr val="364735"/>
                </a:solidFill>
                <a:latin typeface="Poppins Bold"/>
                <a:ea typeface="Poppins Bold"/>
                <a:cs typeface="Poppins Bold"/>
                <a:sym typeface="Poppins Bold"/>
              </a:rPr>
              <a:t>03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AA9F86-E4AD-5C1E-112D-6983C2BCD095}"/>
              </a:ext>
            </a:extLst>
          </p:cNvPr>
          <p:cNvSpPr txBox="1"/>
          <p:nvPr/>
        </p:nvSpPr>
        <p:spPr>
          <a:xfrm>
            <a:off x="1524000" y="2914141"/>
            <a:ext cx="16459200" cy="390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gain practical exposure to industrial biscuit manufacturing processes, including production operations, quality assurance systems, and food safety standards (GMP and GHK) at Maliban Biscuit Manufactories (PVT) Ltd. </a:t>
            </a:r>
          </a:p>
          <a:p>
            <a:pPr>
              <a:lnSpc>
                <a:spcPct val="150000"/>
              </a:lnSpc>
            </a:pPr>
            <a:endParaRPr lang="en-GB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understand real-time factory workflow and strengthen knowledge of food production practices through active involvement in industrial operations and quality control activities</a:t>
            </a:r>
          </a:p>
        </p:txBody>
      </p:sp>
      <p:grpSp>
        <p:nvGrpSpPr>
          <p:cNvPr id="11" name="Group 4">
            <a:extLst>
              <a:ext uri="{FF2B5EF4-FFF2-40B4-BE49-F238E27FC236}">
                <a16:creationId xmlns:a16="http://schemas.microsoft.com/office/drawing/2014/main" id="{9BDA697E-7582-220B-F09B-D9656C395E59}"/>
              </a:ext>
            </a:extLst>
          </p:cNvPr>
          <p:cNvGrpSpPr/>
          <p:nvPr/>
        </p:nvGrpSpPr>
        <p:grpSpPr>
          <a:xfrm>
            <a:off x="2746963" y="8841055"/>
            <a:ext cx="15541037" cy="704503"/>
            <a:chOff x="0" y="0"/>
            <a:chExt cx="4093113" cy="18554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47C95C1E-71CC-795F-7EB7-D8DCD639B705}"/>
                </a:ext>
              </a:extLst>
            </p:cNvPr>
            <p:cNvSpPr/>
            <p:nvPr/>
          </p:nvSpPr>
          <p:spPr>
            <a:xfrm>
              <a:off x="0" y="0"/>
              <a:ext cx="4093113" cy="185548"/>
            </a:xfrm>
            <a:custGeom>
              <a:avLst/>
              <a:gdLst/>
              <a:ahLst/>
              <a:cxnLst/>
              <a:rect l="l" t="t" r="r" b="b"/>
              <a:pathLst>
                <a:path w="4093113" h="185548">
                  <a:moveTo>
                    <a:pt x="0" y="0"/>
                  </a:moveTo>
                  <a:lnTo>
                    <a:pt x="4093113" y="0"/>
                  </a:lnTo>
                  <a:lnTo>
                    <a:pt x="4093113" y="185548"/>
                  </a:lnTo>
                  <a:lnTo>
                    <a:pt x="0" y="185548"/>
                  </a:lnTo>
                  <a:close/>
                </a:path>
              </a:pathLst>
            </a:custGeom>
            <a:solidFill>
              <a:srgbClr val="CC0000"/>
            </a:solidFill>
          </p:spPr>
        </p:sp>
        <p:sp>
          <p:nvSpPr>
            <p:cNvPr id="13" name="TextBox 6">
              <a:extLst>
                <a:ext uri="{FF2B5EF4-FFF2-40B4-BE49-F238E27FC236}">
                  <a16:creationId xmlns:a16="http://schemas.microsoft.com/office/drawing/2014/main" id="{E80FE034-D8C0-CC33-11AD-5F6A894F381A}"/>
                </a:ext>
              </a:extLst>
            </p:cNvPr>
            <p:cNvSpPr txBox="1"/>
            <p:nvPr/>
          </p:nvSpPr>
          <p:spPr>
            <a:xfrm>
              <a:off x="0" y="-38100"/>
              <a:ext cx="4093113" cy="223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7">
            <a:extLst>
              <a:ext uri="{FF2B5EF4-FFF2-40B4-BE49-F238E27FC236}">
                <a16:creationId xmlns:a16="http://schemas.microsoft.com/office/drawing/2014/main" id="{11F09144-16F1-0CC3-6AFD-8ADA7B1ED8A1}"/>
              </a:ext>
            </a:extLst>
          </p:cNvPr>
          <p:cNvGrpSpPr/>
          <p:nvPr/>
        </p:nvGrpSpPr>
        <p:grpSpPr>
          <a:xfrm>
            <a:off x="0" y="8841055"/>
            <a:ext cx="1822452" cy="704503"/>
            <a:chOff x="0" y="0"/>
            <a:chExt cx="479987" cy="185548"/>
          </a:xfrm>
        </p:grpSpPr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AB3A9E10-4AEA-831E-2F6B-C14E980DF66B}"/>
                </a:ext>
              </a:extLst>
            </p:cNvPr>
            <p:cNvSpPr/>
            <p:nvPr/>
          </p:nvSpPr>
          <p:spPr>
            <a:xfrm>
              <a:off x="0" y="0"/>
              <a:ext cx="479987" cy="185548"/>
            </a:xfrm>
            <a:custGeom>
              <a:avLst/>
              <a:gdLst/>
              <a:ahLst/>
              <a:cxnLst/>
              <a:rect l="l" t="t" r="r" b="b"/>
              <a:pathLst>
                <a:path w="479987" h="185548">
                  <a:moveTo>
                    <a:pt x="0" y="0"/>
                  </a:moveTo>
                  <a:lnTo>
                    <a:pt x="479987" y="0"/>
                  </a:lnTo>
                  <a:lnTo>
                    <a:pt x="479987" y="185548"/>
                  </a:lnTo>
                  <a:lnTo>
                    <a:pt x="0" y="185548"/>
                  </a:lnTo>
                  <a:close/>
                </a:path>
              </a:pathLst>
            </a:custGeom>
            <a:solidFill>
              <a:srgbClr val="CC0000"/>
            </a:solidFill>
          </p:spPr>
        </p:sp>
        <p:sp>
          <p:nvSpPr>
            <p:cNvPr id="16" name="TextBox 9">
              <a:extLst>
                <a:ext uri="{FF2B5EF4-FFF2-40B4-BE49-F238E27FC236}">
                  <a16:creationId xmlns:a16="http://schemas.microsoft.com/office/drawing/2014/main" id="{CA45B246-D317-05A2-6344-43ECB241F215}"/>
                </a:ext>
              </a:extLst>
            </p:cNvPr>
            <p:cNvSpPr txBox="1"/>
            <p:nvPr/>
          </p:nvSpPr>
          <p:spPr>
            <a:xfrm>
              <a:off x="0" y="-38100"/>
              <a:ext cx="479987" cy="223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4724400" y="143387"/>
            <a:ext cx="13216938" cy="1342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200"/>
              </a:lnSpc>
            </a:pPr>
            <a:r>
              <a:rPr lang="en-US" sz="7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The Seasons Bold"/>
              </a:rPr>
              <a:t>Training Activities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7033735" y="0"/>
            <a:ext cx="1254265" cy="802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3600" b="1" dirty="0">
                <a:solidFill>
                  <a:srgbClr val="364735"/>
                </a:solidFill>
                <a:latin typeface="Poppins Bold"/>
                <a:ea typeface="Poppins Bold"/>
                <a:cs typeface="Poppins Bold"/>
                <a:sym typeface="Poppins Bold"/>
              </a:rPr>
              <a:t>04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57200" y="2269444"/>
            <a:ext cx="12649200" cy="7040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Traceability Training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Traced </a:t>
            </a:r>
            <a:r>
              <a:rPr lang="en-GB" sz="28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Cream Scrap</a:t>
            </a:r>
            <a:r>
              <a:rPr lang="en-GB" sz="2800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</a:t>
            </a:r>
            <a:r>
              <a:rPr lang="en-GB" sz="28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Lemon Puff</a:t>
            </a:r>
            <a:r>
              <a:rPr lang="en-GB" sz="2800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through the production process to understand product traceability and recall procedures.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Wrapper Damage KPI Monitoring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Collected and analysed wrapper damage data to identify loss trends and support improvements in packing efficiency.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Chilled Water &amp; Dough Temperature Monitoring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Monitored chilled water and dough temperatures to evaluate their relationship and maintain consistent dough quality during mixing.</a:t>
            </a:r>
            <a:endParaRPr lang="en-US" sz="2800" dirty="0">
              <a:solidFill>
                <a:srgbClr val="36473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Poppin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60B2DCE-B4DD-DE27-8E18-801AE652B8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342"/>
          <a:stretch>
            <a:fillRect/>
          </a:stretch>
        </p:blipFill>
        <p:spPr>
          <a:xfrm>
            <a:off x="13068300" y="1943100"/>
            <a:ext cx="5094514" cy="262663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D1591AD-B6CD-DAB9-3FA9-8A13EFA475F2}"/>
              </a:ext>
            </a:extLst>
          </p:cNvPr>
          <p:cNvSpPr txBox="1"/>
          <p:nvPr/>
        </p:nvSpPr>
        <p:spPr>
          <a:xfrm>
            <a:off x="4572000" y="4958834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BED754D-CC1D-348A-93A1-E259B4447D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771" t="15625" r="5208" b="37500"/>
          <a:stretch>
            <a:fillRect/>
          </a:stretch>
        </p:blipFill>
        <p:spPr>
          <a:xfrm>
            <a:off x="13068300" y="4872104"/>
            <a:ext cx="5094514" cy="2100196"/>
          </a:xfrm>
          <a:prstGeom prst="rect">
            <a:avLst/>
          </a:prstGeom>
        </p:spPr>
      </p:pic>
      <p:grpSp>
        <p:nvGrpSpPr>
          <p:cNvPr id="18" name="Group 4">
            <a:extLst>
              <a:ext uri="{FF2B5EF4-FFF2-40B4-BE49-F238E27FC236}">
                <a16:creationId xmlns:a16="http://schemas.microsoft.com/office/drawing/2014/main" id="{230A0E81-9152-5929-2CED-4FF21255357F}"/>
              </a:ext>
            </a:extLst>
          </p:cNvPr>
          <p:cNvGrpSpPr/>
          <p:nvPr/>
        </p:nvGrpSpPr>
        <p:grpSpPr>
          <a:xfrm>
            <a:off x="2746963" y="9639300"/>
            <a:ext cx="15541037" cy="296783"/>
            <a:chOff x="0" y="0"/>
            <a:chExt cx="4093113" cy="185548"/>
          </a:xfrm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3E58007D-F7E2-4F91-F360-1B814FC6A213}"/>
                </a:ext>
              </a:extLst>
            </p:cNvPr>
            <p:cNvSpPr/>
            <p:nvPr/>
          </p:nvSpPr>
          <p:spPr>
            <a:xfrm>
              <a:off x="0" y="0"/>
              <a:ext cx="4093113" cy="185548"/>
            </a:xfrm>
            <a:custGeom>
              <a:avLst/>
              <a:gdLst/>
              <a:ahLst/>
              <a:cxnLst/>
              <a:rect l="l" t="t" r="r" b="b"/>
              <a:pathLst>
                <a:path w="4093113" h="185548">
                  <a:moveTo>
                    <a:pt x="0" y="0"/>
                  </a:moveTo>
                  <a:lnTo>
                    <a:pt x="4093113" y="0"/>
                  </a:lnTo>
                  <a:lnTo>
                    <a:pt x="4093113" y="185548"/>
                  </a:lnTo>
                  <a:lnTo>
                    <a:pt x="0" y="185548"/>
                  </a:lnTo>
                  <a:close/>
                </a:path>
              </a:pathLst>
            </a:custGeom>
            <a:solidFill>
              <a:srgbClr val="CC0000"/>
            </a:solidFill>
          </p:spPr>
        </p:sp>
        <p:sp>
          <p:nvSpPr>
            <p:cNvPr id="20" name="TextBox 6">
              <a:extLst>
                <a:ext uri="{FF2B5EF4-FFF2-40B4-BE49-F238E27FC236}">
                  <a16:creationId xmlns:a16="http://schemas.microsoft.com/office/drawing/2014/main" id="{1D510CF1-C74E-770E-4B1A-CC5BBE6AECC1}"/>
                </a:ext>
              </a:extLst>
            </p:cNvPr>
            <p:cNvSpPr txBox="1"/>
            <p:nvPr/>
          </p:nvSpPr>
          <p:spPr>
            <a:xfrm>
              <a:off x="0" y="-38100"/>
              <a:ext cx="4093113" cy="223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1" name="Group 7">
            <a:extLst>
              <a:ext uri="{FF2B5EF4-FFF2-40B4-BE49-F238E27FC236}">
                <a16:creationId xmlns:a16="http://schemas.microsoft.com/office/drawing/2014/main" id="{D15838E9-8477-96DD-AD80-54E4007D61E2}"/>
              </a:ext>
            </a:extLst>
          </p:cNvPr>
          <p:cNvGrpSpPr/>
          <p:nvPr/>
        </p:nvGrpSpPr>
        <p:grpSpPr>
          <a:xfrm>
            <a:off x="0" y="9639300"/>
            <a:ext cx="1822452" cy="296783"/>
            <a:chOff x="0" y="0"/>
            <a:chExt cx="479987" cy="185548"/>
          </a:xfrm>
        </p:grpSpPr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260C611D-4D6E-0A25-6489-8A2B259813BC}"/>
                </a:ext>
              </a:extLst>
            </p:cNvPr>
            <p:cNvSpPr/>
            <p:nvPr/>
          </p:nvSpPr>
          <p:spPr>
            <a:xfrm>
              <a:off x="0" y="0"/>
              <a:ext cx="479987" cy="185548"/>
            </a:xfrm>
            <a:custGeom>
              <a:avLst/>
              <a:gdLst/>
              <a:ahLst/>
              <a:cxnLst/>
              <a:rect l="l" t="t" r="r" b="b"/>
              <a:pathLst>
                <a:path w="479987" h="185548">
                  <a:moveTo>
                    <a:pt x="0" y="0"/>
                  </a:moveTo>
                  <a:lnTo>
                    <a:pt x="479987" y="0"/>
                  </a:lnTo>
                  <a:lnTo>
                    <a:pt x="479987" y="185548"/>
                  </a:lnTo>
                  <a:lnTo>
                    <a:pt x="0" y="185548"/>
                  </a:lnTo>
                  <a:close/>
                </a:path>
              </a:pathLst>
            </a:custGeom>
            <a:solidFill>
              <a:srgbClr val="CC0000"/>
            </a:solidFill>
          </p:spPr>
        </p:sp>
        <p:sp>
          <p:nvSpPr>
            <p:cNvPr id="23" name="TextBox 9">
              <a:extLst>
                <a:ext uri="{FF2B5EF4-FFF2-40B4-BE49-F238E27FC236}">
                  <a16:creationId xmlns:a16="http://schemas.microsoft.com/office/drawing/2014/main" id="{D7CFA99E-4695-BBD0-18D5-2269ABA6FC41}"/>
                </a:ext>
              </a:extLst>
            </p:cNvPr>
            <p:cNvSpPr txBox="1"/>
            <p:nvPr/>
          </p:nvSpPr>
          <p:spPr>
            <a:xfrm>
              <a:off x="0" y="-38100"/>
              <a:ext cx="479987" cy="223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4114800" y="-225721"/>
            <a:ext cx="10556216" cy="1315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6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The Seasons Bold"/>
              </a:rPr>
              <a:t>Projects Undertaken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017406" y="-20847"/>
            <a:ext cx="1254265" cy="802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3600" b="1" dirty="0">
                <a:solidFill>
                  <a:srgbClr val="364735"/>
                </a:solidFill>
                <a:latin typeface="Poppins Bold"/>
                <a:ea typeface="Poppins Bold"/>
                <a:cs typeface="Poppins Bold"/>
                <a:sym typeface="Poppins Bold"/>
              </a:rPr>
              <a:t>05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304800" y="1352463"/>
            <a:ext cx="15997161" cy="945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07" lvl="1" indent="-313054" algn="l">
              <a:lnSpc>
                <a:spcPts val="4059"/>
              </a:lnSpc>
              <a:buAutoNum type="arabicPeriod"/>
            </a:pPr>
            <a:r>
              <a:rPr lang="en-US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Bold"/>
              </a:rPr>
              <a:t> Assessment of GMP, GHK &amp; Personal Hygiene Violations</a:t>
            </a:r>
            <a:endParaRPr lang="en-US" sz="2899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Poppins Bold"/>
            </a:endParaRPr>
          </a:p>
          <a:p>
            <a:pPr algn="l">
              <a:lnSpc>
                <a:spcPts val="3499"/>
              </a:lnSpc>
            </a:pPr>
            <a:endParaRPr lang="en-US" sz="2499" dirty="0">
              <a:solidFill>
                <a:srgbClr val="36473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Poppin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41B900-6295-A48F-6E07-4CD8127BA968}"/>
              </a:ext>
            </a:extLst>
          </p:cNvPr>
          <p:cNvSpPr txBox="1"/>
          <p:nvPr/>
        </p:nvSpPr>
        <p:spPr>
          <a:xfrm>
            <a:off x="342900" y="2058418"/>
            <a:ext cx="13425714" cy="7230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GB" sz="2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Objective</a:t>
            </a:r>
          </a:p>
          <a:p>
            <a:pPr>
              <a:lnSpc>
                <a:spcPct val="150000"/>
              </a:lnSpc>
              <a:buNone/>
            </a:pP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evaluate the implementation of Good Manufacturing Practices (GMP), Good Housekeeping (GHK), and personal hygiene practices in the Mixing Section and identify opportunities for continuous improvement.</a:t>
            </a:r>
          </a:p>
          <a:p>
            <a:pPr>
              <a:lnSpc>
                <a:spcPct val="150000"/>
              </a:lnSpc>
              <a:buNone/>
            </a:pPr>
            <a:endParaRPr lang="en-GB" sz="2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GB" sz="2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Activities Performed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Developed a 5S-based audit checklist for the Mixing Section.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Conducted GMP, GHK, and personal hygiene audits.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Identified improvement areas and recommended corrective actions.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Conducted operator awareness and training programs on GMP and 5S practices.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Prepared standardized audit sheets for future monitoring and continuous improvement.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9FFE3C7-3506-7ABC-75BF-B252B6D96F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0" y="5462920"/>
            <a:ext cx="4815114" cy="43940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D7780AD-851E-88AF-6362-55D04E3646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2" t="3618" r="4167" b="10740"/>
          <a:stretch>
            <a:fillRect/>
          </a:stretch>
        </p:blipFill>
        <p:spPr>
          <a:xfrm>
            <a:off x="13335000" y="1541347"/>
            <a:ext cx="4936671" cy="3943344"/>
          </a:xfrm>
          <a:prstGeom prst="rect">
            <a:avLst/>
          </a:prstGeom>
        </p:spPr>
      </p:pic>
      <p:grpSp>
        <p:nvGrpSpPr>
          <p:cNvPr id="13" name="Group 4">
            <a:extLst>
              <a:ext uri="{FF2B5EF4-FFF2-40B4-BE49-F238E27FC236}">
                <a16:creationId xmlns:a16="http://schemas.microsoft.com/office/drawing/2014/main" id="{1D4A8A26-39AF-8764-613B-6887F746ED73}"/>
              </a:ext>
            </a:extLst>
          </p:cNvPr>
          <p:cNvGrpSpPr/>
          <p:nvPr/>
        </p:nvGrpSpPr>
        <p:grpSpPr>
          <a:xfrm>
            <a:off x="2746963" y="9639300"/>
            <a:ext cx="15541037" cy="296783"/>
            <a:chOff x="0" y="0"/>
            <a:chExt cx="4093113" cy="185548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07A2993E-A7D0-663B-4F72-C2984444F634}"/>
                </a:ext>
              </a:extLst>
            </p:cNvPr>
            <p:cNvSpPr/>
            <p:nvPr/>
          </p:nvSpPr>
          <p:spPr>
            <a:xfrm>
              <a:off x="0" y="0"/>
              <a:ext cx="4093113" cy="185548"/>
            </a:xfrm>
            <a:custGeom>
              <a:avLst/>
              <a:gdLst/>
              <a:ahLst/>
              <a:cxnLst/>
              <a:rect l="l" t="t" r="r" b="b"/>
              <a:pathLst>
                <a:path w="4093113" h="185548">
                  <a:moveTo>
                    <a:pt x="0" y="0"/>
                  </a:moveTo>
                  <a:lnTo>
                    <a:pt x="4093113" y="0"/>
                  </a:lnTo>
                  <a:lnTo>
                    <a:pt x="4093113" y="185548"/>
                  </a:lnTo>
                  <a:lnTo>
                    <a:pt x="0" y="185548"/>
                  </a:lnTo>
                  <a:close/>
                </a:path>
              </a:pathLst>
            </a:custGeom>
            <a:solidFill>
              <a:srgbClr val="CC0000"/>
            </a:solidFill>
          </p:spPr>
        </p:sp>
        <p:sp>
          <p:nvSpPr>
            <p:cNvPr id="17" name="TextBox 6">
              <a:extLst>
                <a:ext uri="{FF2B5EF4-FFF2-40B4-BE49-F238E27FC236}">
                  <a16:creationId xmlns:a16="http://schemas.microsoft.com/office/drawing/2014/main" id="{FD2D8D20-EC57-8B8B-E7E2-4D8C426AAFF8}"/>
                </a:ext>
              </a:extLst>
            </p:cNvPr>
            <p:cNvSpPr txBox="1"/>
            <p:nvPr/>
          </p:nvSpPr>
          <p:spPr>
            <a:xfrm>
              <a:off x="0" y="-38100"/>
              <a:ext cx="4093113" cy="223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" name="Group 7">
            <a:extLst>
              <a:ext uri="{FF2B5EF4-FFF2-40B4-BE49-F238E27FC236}">
                <a16:creationId xmlns:a16="http://schemas.microsoft.com/office/drawing/2014/main" id="{D218181E-B2F5-0A33-EA25-709C319CDBA2}"/>
              </a:ext>
            </a:extLst>
          </p:cNvPr>
          <p:cNvGrpSpPr/>
          <p:nvPr/>
        </p:nvGrpSpPr>
        <p:grpSpPr>
          <a:xfrm>
            <a:off x="0" y="9639300"/>
            <a:ext cx="1822452" cy="296783"/>
            <a:chOff x="0" y="0"/>
            <a:chExt cx="479987" cy="185548"/>
          </a:xfrm>
        </p:grpSpPr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36E5691B-2F27-187C-80D5-EB2FF3573DC8}"/>
                </a:ext>
              </a:extLst>
            </p:cNvPr>
            <p:cNvSpPr/>
            <p:nvPr/>
          </p:nvSpPr>
          <p:spPr>
            <a:xfrm>
              <a:off x="0" y="0"/>
              <a:ext cx="479987" cy="185548"/>
            </a:xfrm>
            <a:custGeom>
              <a:avLst/>
              <a:gdLst/>
              <a:ahLst/>
              <a:cxnLst/>
              <a:rect l="l" t="t" r="r" b="b"/>
              <a:pathLst>
                <a:path w="479987" h="185548">
                  <a:moveTo>
                    <a:pt x="0" y="0"/>
                  </a:moveTo>
                  <a:lnTo>
                    <a:pt x="479987" y="0"/>
                  </a:lnTo>
                  <a:lnTo>
                    <a:pt x="479987" y="185548"/>
                  </a:lnTo>
                  <a:lnTo>
                    <a:pt x="0" y="185548"/>
                  </a:lnTo>
                  <a:close/>
                </a:path>
              </a:pathLst>
            </a:custGeom>
            <a:solidFill>
              <a:srgbClr val="CC0000"/>
            </a:solidFill>
          </p:spPr>
        </p:sp>
        <p:sp>
          <p:nvSpPr>
            <p:cNvPr id="20" name="TextBox 9">
              <a:extLst>
                <a:ext uri="{FF2B5EF4-FFF2-40B4-BE49-F238E27FC236}">
                  <a16:creationId xmlns:a16="http://schemas.microsoft.com/office/drawing/2014/main" id="{9C2EB981-F3FB-BA79-2933-392C7CF38A9E}"/>
                </a:ext>
              </a:extLst>
            </p:cNvPr>
            <p:cNvSpPr txBox="1"/>
            <p:nvPr/>
          </p:nvSpPr>
          <p:spPr>
            <a:xfrm>
              <a:off x="0" y="-38100"/>
              <a:ext cx="479987" cy="223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E193B0-FB1D-5B46-A840-A5B0A6B13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>
            <a:extLst>
              <a:ext uri="{FF2B5EF4-FFF2-40B4-BE49-F238E27FC236}">
                <a16:creationId xmlns:a16="http://schemas.microsoft.com/office/drawing/2014/main" id="{3F32716B-4D45-BF9C-8AF0-A063BF3283D6}"/>
              </a:ext>
            </a:extLst>
          </p:cNvPr>
          <p:cNvSpPr txBox="1"/>
          <p:nvPr/>
        </p:nvSpPr>
        <p:spPr>
          <a:xfrm>
            <a:off x="17050064" y="10886"/>
            <a:ext cx="1254265" cy="802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3600" b="1" dirty="0">
                <a:solidFill>
                  <a:srgbClr val="364735"/>
                </a:solidFill>
                <a:latin typeface="Poppins Bold"/>
                <a:ea typeface="Poppins Bold"/>
                <a:cs typeface="Poppins Bold"/>
                <a:sym typeface="Poppins Bold"/>
              </a:rPr>
              <a:t>06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9A98D1-5A2D-56C7-AAE3-5C3AA5EB41F5}"/>
              </a:ext>
            </a:extLst>
          </p:cNvPr>
          <p:cNvSpPr txBox="1"/>
          <p:nvPr/>
        </p:nvSpPr>
        <p:spPr>
          <a:xfrm>
            <a:off x="658586" y="476600"/>
            <a:ext cx="15997161" cy="911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buClr>
                <a:srgbClr val="000000"/>
              </a:buClr>
              <a:buSzPts val="1800"/>
            </a:pPr>
            <a:r>
              <a:rPr lang="en-US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Bold"/>
              </a:rPr>
              <a:t>2. </a:t>
            </a:r>
            <a:r>
              <a:rPr lang="en-GB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Flour Quality Evaluation for Biscuit Dimensions</a:t>
            </a:r>
            <a:endParaRPr lang="en-US" sz="3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Poppins Bold"/>
            </a:endParaRPr>
          </a:p>
          <a:p>
            <a:pPr algn="l">
              <a:lnSpc>
                <a:spcPts val="3499"/>
              </a:lnSpc>
            </a:pPr>
            <a:endParaRPr lang="en-US" sz="2499" dirty="0">
              <a:solidFill>
                <a:srgbClr val="36473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Poppins"/>
            </a:endParaRPr>
          </a:p>
        </p:txBody>
      </p:sp>
      <p:pic>
        <p:nvPicPr>
          <p:cNvPr id="2" name="Picture 1" descr="Cream crackers biscuits hi-res stock photography and images - Alamy">
            <a:extLst>
              <a:ext uri="{FF2B5EF4-FFF2-40B4-BE49-F238E27FC236}">
                <a16:creationId xmlns:a16="http://schemas.microsoft.com/office/drawing/2014/main" id="{5532F87F-6396-4BF7-BB3B-4A58537BA9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302" t="24820" r="8667" b="14029"/>
          <a:stretch>
            <a:fillRect/>
          </a:stretch>
        </p:blipFill>
        <p:spPr>
          <a:xfrm>
            <a:off x="14027323" y="1484531"/>
            <a:ext cx="3994578" cy="4267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29351A-4517-8062-371B-509442E38927}"/>
              </a:ext>
            </a:extLst>
          </p:cNvPr>
          <p:cNvSpPr txBox="1"/>
          <p:nvPr/>
        </p:nvSpPr>
        <p:spPr>
          <a:xfrm>
            <a:off x="550207" y="1147718"/>
            <a:ext cx="14843270" cy="8430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Objective</a:t>
            </a:r>
          </a:p>
          <a:p>
            <a:pPr>
              <a:lnSpc>
                <a:spcPct val="150000"/>
              </a:lnSpc>
            </a:pP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evaluate the relationship between flour quality characteristics and the dimensional consistency of Cream Cracker and Cracker Buddy biscuits.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Activities Performed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Identified biscuits with increased breadth beyond the specification.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Collected flour quality reports and biscuit dimension data from production records.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Reviewed scientific literature on the relationship between flour rheological properties and biscuit dimensions.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Analysed the relationship between the flour resistance-to-extensibility ratio and biscuit breadth.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Compared the analytical results with the specified flour quality range.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Communicated the findings to the relevant department to support corrective actions and maintain product consistency.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0A58CD8C-D4EF-A7A8-0B60-26038C283127}"/>
              </a:ext>
            </a:extLst>
          </p:cNvPr>
          <p:cNvGrpSpPr/>
          <p:nvPr/>
        </p:nvGrpSpPr>
        <p:grpSpPr>
          <a:xfrm>
            <a:off x="2746963" y="9639300"/>
            <a:ext cx="15541037" cy="296783"/>
            <a:chOff x="0" y="0"/>
            <a:chExt cx="4093113" cy="185548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71AAC386-F5D9-FDD4-CC6D-B3A22C9EE337}"/>
                </a:ext>
              </a:extLst>
            </p:cNvPr>
            <p:cNvSpPr/>
            <p:nvPr/>
          </p:nvSpPr>
          <p:spPr>
            <a:xfrm>
              <a:off x="0" y="0"/>
              <a:ext cx="4093113" cy="185548"/>
            </a:xfrm>
            <a:custGeom>
              <a:avLst/>
              <a:gdLst/>
              <a:ahLst/>
              <a:cxnLst/>
              <a:rect l="l" t="t" r="r" b="b"/>
              <a:pathLst>
                <a:path w="4093113" h="185548">
                  <a:moveTo>
                    <a:pt x="0" y="0"/>
                  </a:moveTo>
                  <a:lnTo>
                    <a:pt x="4093113" y="0"/>
                  </a:lnTo>
                  <a:lnTo>
                    <a:pt x="4093113" y="185548"/>
                  </a:lnTo>
                  <a:lnTo>
                    <a:pt x="0" y="185548"/>
                  </a:lnTo>
                  <a:close/>
                </a:path>
              </a:pathLst>
            </a:custGeom>
            <a:solidFill>
              <a:srgbClr val="CC0000"/>
            </a:solidFill>
          </p:spPr>
        </p:sp>
        <p:sp>
          <p:nvSpPr>
            <p:cNvPr id="5" name="TextBox 6">
              <a:extLst>
                <a:ext uri="{FF2B5EF4-FFF2-40B4-BE49-F238E27FC236}">
                  <a16:creationId xmlns:a16="http://schemas.microsoft.com/office/drawing/2014/main" id="{689E2C91-BE10-C972-F066-51E10ACA2844}"/>
                </a:ext>
              </a:extLst>
            </p:cNvPr>
            <p:cNvSpPr txBox="1"/>
            <p:nvPr/>
          </p:nvSpPr>
          <p:spPr>
            <a:xfrm>
              <a:off x="0" y="-38100"/>
              <a:ext cx="4093113" cy="223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704594F1-8F32-205B-96E1-A6B10F0912B7}"/>
              </a:ext>
            </a:extLst>
          </p:cNvPr>
          <p:cNvGrpSpPr/>
          <p:nvPr/>
        </p:nvGrpSpPr>
        <p:grpSpPr>
          <a:xfrm>
            <a:off x="0" y="9639300"/>
            <a:ext cx="1822452" cy="296783"/>
            <a:chOff x="0" y="0"/>
            <a:chExt cx="479987" cy="185548"/>
          </a:xfrm>
        </p:grpSpPr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F689FB65-92D1-2E1D-4546-C411699ECBE6}"/>
                </a:ext>
              </a:extLst>
            </p:cNvPr>
            <p:cNvSpPr/>
            <p:nvPr/>
          </p:nvSpPr>
          <p:spPr>
            <a:xfrm>
              <a:off x="0" y="0"/>
              <a:ext cx="479987" cy="185548"/>
            </a:xfrm>
            <a:custGeom>
              <a:avLst/>
              <a:gdLst/>
              <a:ahLst/>
              <a:cxnLst/>
              <a:rect l="l" t="t" r="r" b="b"/>
              <a:pathLst>
                <a:path w="479987" h="185548">
                  <a:moveTo>
                    <a:pt x="0" y="0"/>
                  </a:moveTo>
                  <a:lnTo>
                    <a:pt x="479987" y="0"/>
                  </a:lnTo>
                  <a:lnTo>
                    <a:pt x="479987" y="185548"/>
                  </a:lnTo>
                  <a:lnTo>
                    <a:pt x="0" y="185548"/>
                  </a:lnTo>
                  <a:close/>
                </a:path>
              </a:pathLst>
            </a:custGeom>
            <a:solidFill>
              <a:srgbClr val="CC0000"/>
            </a:solidFill>
          </p:spPr>
        </p:sp>
        <p:sp>
          <p:nvSpPr>
            <p:cNvPr id="12" name="TextBox 9">
              <a:extLst>
                <a:ext uri="{FF2B5EF4-FFF2-40B4-BE49-F238E27FC236}">
                  <a16:creationId xmlns:a16="http://schemas.microsoft.com/office/drawing/2014/main" id="{F23771D8-5854-4F20-AB01-CEC2CFA270D5}"/>
                </a:ext>
              </a:extLst>
            </p:cNvPr>
            <p:cNvSpPr txBox="1"/>
            <p:nvPr/>
          </p:nvSpPr>
          <p:spPr>
            <a:xfrm>
              <a:off x="0" y="-38100"/>
              <a:ext cx="479987" cy="223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983046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42A3A-F272-6135-2F7C-C367DF6B1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>
            <a:extLst>
              <a:ext uri="{FF2B5EF4-FFF2-40B4-BE49-F238E27FC236}">
                <a16:creationId xmlns:a16="http://schemas.microsoft.com/office/drawing/2014/main" id="{2259FE69-1C4F-6B77-1645-BC4B85ABF682}"/>
              </a:ext>
            </a:extLst>
          </p:cNvPr>
          <p:cNvSpPr txBox="1"/>
          <p:nvPr/>
        </p:nvSpPr>
        <p:spPr>
          <a:xfrm>
            <a:off x="3429000" y="217867"/>
            <a:ext cx="11931119" cy="1342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GB" sz="7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Learning Outcomes</a:t>
            </a:r>
            <a:endParaRPr lang="en-US" sz="7200" b="1" dirty="0">
              <a:solidFill>
                <a:srgbClr val="36473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The Seasons Bold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4D635A3-B15A-2491-AF27-668FACEDFE48}"/>
              </a:ext>
            </a:extLst>
          </p:cNvPr>
          <p:cNvSpPr txBox="1"/>
          <p:nvPr/>
        </p:nvSpPr>
        <p:spPr>
          <a:xfrm>
            <a:off x="17033735" y="-16329"/>
            <a:ext cx="1254265" cy="802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3600" b="1" dirty="0">
                <a:solidFill>
                  <a:srgbClr val="364735"/>
                </a:solidFill>
                <a:latin typeface="Poppins Bold"/>
                <a:ea typeface="Poppins Bold"/>
                <a:cs typeface="Poppins Bold"/>
                <a:sym typeface="Poppins Bold"/>
              </a:rPr>
              <a:t>07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B33E04CE-7803-1DE7-7501-4B61C3ACB9BE}"/>
              </a:ext>
            </a:extLst>
          </p:cNvPr>
          <p:cNvSpPr txBox="1"/>
          <p:nvPr/>
        </p:nvSpPr>
        <p:spPr>
          <a:xfrm>
            <a:off x="455613" y="2171700"/>
            <a:ext cx="17376774" cy="5456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34051" lvl="1" indent="-367026">
              <a:lnSpc>
                <a:spcPct val="200000"/>
              </a:lnSpc>
              <a:spcAft>
                <a:spcPts val="1200"/>
              </a:spcAft>
              <a:buFont typeface="Arial"/>
              <a:buChar char="•"/>
            </a:pP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Comprehensive understanding of the industrial biscuit manufacturing process. </a:t>
            </a:r>
          </a:p>
          <a:p>
            <a:pPr marL="734051" lvl="1" indent="-367026">
              <a:lnSpc>
                <a:spcPct val="200000"/>
              </a:lnSpc>
              <a:spcAft>
                <a:spcPts val="1200"/>
              </a:spcAft>
              <a:buFont typeface="Arial"/>
              <a:buChar char="•"/>
            </a:pP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Practical application of </a:t>
            </a:r>
            <a:r>
              <a:rPr lang="en-GB" sz="26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GMP, GHK, 5S, and food safety</a:t>
            </a:r>
            <a:r>
              <a:rPr lang="en-GB" sz="2600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principles in a production environment.</a:t>
            </a:r>
          </a:p>
          <a:p>
            <a:pPr marL="734051" lvl="1" indent="-367026">
              <a:lnSpc>
                <a:spcPct val="200000"/>
              </a:lnSpc>
              <a:spcAft>
                <a:spcPts val="1200"/>
              </a:spcAft>
              <a:buFont typeface="Arial"/>
              <a:buChar char="•"/>
            </a:pP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Experience in </a:t>
            </a:r>
            <a:r>
              <a:rPr lang="en-GB" sz="26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collection, KPI monitoring, and statistical analysis</a:t>
            </a:r>
            <a:r>
              <a:rPr lang="en-GB" sz="2600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process improvement.</a:t>
            </a:r>
          </a:p>
          <a:p>
            <a:pPr marL="734051" lvl="1" indent="-367026">
              <a:lnSpc>
                <a:spcPct val="200000"/>
              </a:lnSpc>
              <a:spcAft>
                <a:spcPts val="1200"/>
              </a:spcAft>
              <a:buFont typeface="Arial"/>
              <a:buChar char="•"/>
            </a:pP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Ability to perform </a:t>
            </a:r>
            <a:r>
              <a:rPr lang="en-GB" sz="26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root cause analysis</a:t>
            </a:r>
            <a:r>
              <a:rPr lang="en-GB" sz="2600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using quality tools such as </a:t>
            </a:r>
            <a:r>
              <a:rPr lang="en-GB" sz="26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Pareto</a:t>
            </a: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</a:t>
            </a:r>
            <a:r>
              <a:rPr lang="en-GB" sz="26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Fishbone diagrams</a:t>
            </a: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734051" lvl="1" indent="-367026">
              <a:lnSpc>
                <a:spcPct val="200000"/>
              </a:lnSpc>
              <a:spcAft>
                <a:spcPts val="1200"/>
              </a:spcAft>
              <a:buFont typeface="Arial"/>
              <a:buChar char="•"/>
            </a:pP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Enhanced </a:t>
            </a:r>
            <a:r>
              <a:rPr lang="en-GB" sz="26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problem-solving, teamwork, communication, and professional workplace skills</a:t>
            </a: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734051" lvl="1" indent="-367026">
              <a:lnSpc>
                <a:spcPct val="200000"/>
              </a:lnSpc>
              <a:spcAft>
                <a:spcPts val="1200"/>
              </a:spcAft>
              <a:buFont typeface="Arial"/>
              <a:buChar char="•"/>
            </a:pP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Ability to bridge </a:t>
            </a:r>
            <a:r>
              <a:rPr lang="en-GB" sz="26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academic knowledge with real industrial practices</a:t>
            </a: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US" sz="2600" dirty="0">
              <a:solidFill>
                <a:srgbClr val="36473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D1F82EE4-84FD-14D7-05BA-FD283DEC96E8}"/>
              </a:ext>
            </a:extLst>
          </p:cNvPr>
          <p:cNvGrpSpPr/>
          <p:nvPr/>
        </p:nvGrpSpPr>
        <p:grpSpPr>
          <a:xfrm>
            <a:off x="2746963" y="8841055"/>
            <a:ext cx="15541037" cy="704503"/>
            <a:chOff x="0" y="0"/>
            <a:chExt cx="4093113" cy="185548"/>
          </a:xfrm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F4D19659-364A-2664-8823-ED25EA406018}"/>
                </a:ext>
              </a:extLst>
            </p:cNvPr>
            <p:cNvSpPr/>
            <p:nvPr/>
          </p:nvSpPr>
          <p:spPr>
            <a:xfrm>
              <a:off x="0" y="0"/>
              <a:ext cx="4093113" cy="185548"/>
            </a:xfrm>
            <a:custGeom>
              <a:avLst/>
              <a:gdLst/>
              <a:ahLst/>
              <a:cxnLst/>
              <a:rect l="l" t="t" r="r" b="b"/>
              <a:pathLst>
                <a:path w="4093113" h="185548">
                  <a:moveTo>
                    <a:pt x="0" y="0"/>
                  </a:moveTo>
                  <a:lnTo>
                    <a:pt x="4093113" y="0"/>
                  </a:lnTo>
                  <a:lnTo>
                    <a:pt x="4093113" y="185548"/>
                  </a:lnTo>
                  <a:lnTo>
                    <a:pt x="0" y="185548"/>
                  </a:lnTo>
                  <a:close/>
                </a:path>
              </a:pathLst>
            </a:custGeom>
            <a:solidFill>
              <a:srgbClr val="CC0000"/>
            </a:solidFill>
          </p:spPr>
        </p:sp>
        <p:sp>
          <p:nvSpPr>
            <p:cNvPr id="10" name="TextBox 4">
              <a:extLst>
                <a:ext uri="{FF2B5EF4-FFF2-40B4-BE49-F238E27FC236}">
                  <a16:creationId xmlns:a16="http://schemas.microsoft.com/office/drawing/2014/main" id="{5262C9DC-DD76-792F-8EEA-1348945BE679}"/>
                </a:ext>
              </a:extLst>
            </p:cNvPr>
            <p:cNvSpPr txBox="1"/>
            <p:nvPr/>
          </p:nvSpPr>
          <p:spPr>
            <a:xfrm>
              <a:off x="0" y="-38100"/>
              <a:ext cx="4093113" cy="223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6">
            <a:extLst>
              <a:ext uri="{FF2B5EF4-FFF2-40B4-BE49-F238E27FC236}">
                <a16:creationId xmlns:a16="http://schemas.microsoft.com/office/drawing/2014/main" id="{4B1AC0F7-DA84-357B-CB87-2725C5A455D2}"/>
              </a:ext>
            </a:extLst>
          </p:cNvPr>
          <p:cNvGrpSpPr/>
          <p:nvPr/>
        </p:nvGrpSpPr>
        <p:grpSpPr>
          <a:xfrm>
            <a:off x="0" y="8841055"/>
            <a:ext cx="1822452" cy="704503"/>
            <a:chOff x="0" y="0"/>
            <a:chExt cx="479987" cy="185548"/>
          </a:xfrm>
        </p:grpSpPr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93438AAD-1E2E-F413-5101-6E2551AE9342}"/>
                </a:ext>
              </a:extLst>
            </p:cNvPr>
            <p:cNvSpPr/>
            <p:nvPr/>
          </p:nvSpPr>
          <p:spPr>
            <a:xfrm>
              <a:off x="0" y="0"/>
              <a:ext cx="479987" cy="185548"/>
            </a:xfrm>
            <a:custGeom>
              <a:avLst/>
              <a:gdLst/>
              <a:ahLst/>
              <a:cxnLst/>
              <a:rect l="l" t="t" r="r" b="b"/>
              <a:pathLst>
                <a:path w="479987" h="185548">
                  <a:moveTo>
                    <a:pt x="0" y="0"/>
                  </a:moveTo>
                  <a:lnTo>
                    <a:pt x="479987" y="0"/>
                  </a:lnTo>
                  <a:lnTo>
                    <a:pt x="479987" y="185548"/>
                  </a:lnTo>
                  <a:lnTo>
                    <a:pt x="0" y="185548"/>
                  </a:lnTo>
                  <a:close/>
                </a:path>
              </a:pathLst>
            </a:custGeom>
            <a:solidFill>
              <a:srgbClr val="CC0000"/>
            </a:solidFill>
          </p:spPr>
        </p:sp>
        <p:sp>
          <p:nvSpPr>
            <p:cNvPr id="13" name="TextBox 8">
              <a:extLst>
                <a:ext uri="{FF2B5EF4-FFF2-40B4-BE49-F238E27FC236}">
                  <a16:creationId xmlns:a16="http://schemas.microsoft.com/office/drawing/2014/main" id="{FB8411B2-FA20-EAE7-25B7-3C257DFD8535}"/>
                </a:ext>
              </a:extLst>
            </p:cNvPr>
            <p:cNvSpPr txBox="1"/>
            <p:nvPr/>
          </p:nvSpPr>
          <p:spPr>
            <a:xfrm>
              <a:off x="0" y="-38100"/>
              <a:ext cx="479987" cy="223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8779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7D2CC-10FC-85FF-8075-B6C565ADA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>
            <a:extLst>
              <a:ext uri="{FF2B5EF4-FFF2-40B4-BE49-F238E27FC236}">
                <a16:creationId xmlns:a16="http://schemas.microsoft.com/office/drawing/2014/main" id="{599FA1FE-786E-3E3D-A79E-B9A01D812F1C}"/>
              </a:ext>
            </a:extLst>
          </p:cNvPr>
          <p:cNvSpPr txBox="1"/>
          <p:nvPr/>
        </p:nvSpPr>
        <p:spPr>
          <a:xfrm>
            <a:off x="1371600" y="556252"/>
            <a:ext cx="11931119" cy="1342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GB" sz="7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Challenges Faced</a:t>
            </a:r>
            <a:endParaRPr lang="en-US" sz="7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The Seasons Bold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5A8BDED-7963-10BF-7175-E7803D913430}"/>
              </a:ext>
            </a:extLst>
          </p:cNvPr>
          <p:cNvSpPr txBox="1"/>
          <p:nvPr/>
        </p:nvSpPr>
        <p:spPr>
          <a:xfrm>
            <a:off x="16995635" y="0"/>
            <a:ext cx="1254265" cy="802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3600" b="1" dirty="0">
                <a:solidFill>
                  <a:srgbClr val="364735"/>
                </a:solidFill>
                <a:latin typeface="Poppins Bold"/>
                <a:ea typeface="Poppins Bold"/>
                <a:cs typeface="Poppins Bold"/>
                <a:sym typeface="Poppins Bold"/>
              </a:rPr>
              <a:t>08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D11D2C8-AF6D-F100-3155-DD670BE70FA4}"/>
              </a:ext>
            </a:extLst>
          </p:cNvPr>
          <p:cNvGrpSpPr/>
          <p:nvPr/>
        </p:nvGrpSpPr>
        <p:grpSpPr>
          <a:xfrm>
            <a:off x="2746963" y="8841055"/>
            <a:ext cx="15541037" cy="704503"/>
            <a:chOff x="0" y="0"/>
            <a:chExt cx="4093113" cy="185548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BC9D86C9-2369-2339-76CA-9DEF8865A6CC}"/>
                </a:ext>
              </a:extLst>
            </p:cNvPr>
            <p:cNvSpPr/>
            <p:nvPr/>
          </p:nvSpPr>
          <p:spPr>
            <a:xfrm>
              <a:off x="0" y="0"/>
              <a:ext cx="4093113" cy="185548"/>
            </a:xfrm>
            <a:custGeom>
              <a:avLst/>
              <a:gdLst/>
              <a:ahLst/>
              <a:cxnLst/>
              <a:rect l="l" t="t" r="r" b="b"/>
              <a:pathLst>
                <a:path w="4093113" h="185548">
                  <a:moveTo>
                    <a:pt x="0" y="0"/>
                  </a:moveTo>
                  <a:lnTo>
                    <a:pt x="4093113" y="0"/>
                  </a:lnTo>
                  <a:lnTo>
                    <a:pt x="4093113" y="185548"/>
                  </a:lnTo>
                  <a:lnTo>
                    <a:pt x="0" y="185548"/>
                  </a:lnTo>
                  <a:close/>
                </a:path>
              </a:pathLst>
            </a:custGeom>
            <a:solidFill>
              <a:srgbClr val="CC0000"/>
            </a:solidFill>
          </p:spPr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D4DA484-E94C-73C2-8B43-4E353388970B}"/>
                </a:ext>
              </a:extLst>
            </p:cNvPr>
            <p:cNvSpPr txBox="1"/>
            <p:nvPr/>
          </p:nvSpPr>
          <p:spPr>
            <a:xfrm>
              <a:off x="0" y="-38100"/>
              <a:ext cx="4093113" cy="223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FB2FE3A5-845F-D9BF-B8A1-A6E17C21CFFC}"/>
              </a:ext>
            </a:extLst>
          </p:cNvPr>
          <p:cNvGrpSpPr/>
          <p:nvPr/>
        </p:nvGrpSpPr>
        <p:grpSpPr>
          <a:xfrm>
            <a:off x="0" y="8841055"/>
            <a:ext cx="1822452" cy="704503"/>
            <a:chOff x="0" y="0"/>
            <a:chExt cx="479987" cy="18554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F559AE51-8B9B-71F0-DE78-1969EC1EA2AC}"/>
                </a:ext>
              </a:extLst>
            </p:cNvPr>
            <p:cNvSpPr/>
            <p:nvPr/>
          </p:nvSpPr>
          <p:spPr>
            <a:xfrm>
              <a:off x="0" y="0"/>
              <a:ext cx="479987" cy="185548"/>
            </a:xfrm>
            <a:custGeom>
              <a:avLst/>
              <a:gdLst/>
              <a:ahLst/>
              <a:cxnLst/>
              <a:rect l="l" t="t" r="r" b="b"/>
              <a:pathLst>
                <a:path w="479987" h="185548">
                  <a:moveTo>
                    <a:pt x="0" y="0"/>
                  </a:moveTo>
                  <a:lnTo>
                    <a:pt x="479987" y="0"/>
                  </a:lnTo>
                  <a:lnTo>
                    <a:pt x="479987" y="185548"/>
                  </a:lnTo>
                  <a:lnTo>
                    <a:pt x="0" y="185548"/>
                  </a:lnTo>
                  <a:close/>
                </a:path>
              </a:pathLst>
            </a:custGeom>
            <a:solidFill>
              <a:srgbClr val="CC0000"/>
            </a:solidFill>
          </p:spPr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0EB75F90-D7D3-1D3A-FB59-8EE7DFE930F0}"/>
                </a:ext>
              </a:extLst>
            </p:cNvPr>
            <p:cNvSpPr txBox="1"/>
            <p:nvPr/>
          </p:nvSpPr>
          <p:spPr>
            <a:xfrm>
              <a:off x="0" y="-38100"/>
              <a:ext cx="479987" cy="223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EDFF9F50-50AB-F2A7-3DDF-E7DDB80D18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000" t="50000"/>
          <a:stretch>
            <a:fillRect/>
          </a:stretch>
        </p:blipFill>
        <p:spPr>
          <a:xfrm>
            <a:off x="11430000" y="2552700"/>
            <a:ext cx="6172200" cy="51816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B6C5910-B4EE-0771-B604-215A5BBBA2B5}"/>
              </a:ext>
            </a:extLst>
          </p:cNvPr>
          <p:cNvSpPr txBox="1"/>
          <p:nvPr/>
        </p:nvSpPr>
        <p:spPr>
          <a:xfrm>
            <a:off x="533400" y="3434179"/>
            <a:ext cx="10671174" cy="3301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Adapting to a fast-paced industrial environment </a:t>
            </a:r>
          </a:p>
          <a:p>
            <a:pPr marL="457200" indent="-457200">
              <a:lnSpc>
                <a:spcPct val="150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Collecting production data within operational constraints </a:t>
            </a:r>
          </a:p>
          <a:p>
            <a:pPr marL="457200" indent="-457200">
              <a:lnSpc>
                <a:spcPct val="150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Managing time alongside multiple project activities </a:t>
            </a:r>
          </a:p>
          <a:p>
            <a:pPr marL="457200" indent="-457200">
              <a:lnSpc>
                <a:spcPct val="150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Working around continuous production schedules</a:t>
            </a:r>
          </a:p>
        </p:txBody>
      </p:sp>
    </p:spTree>
    <p:extLst>
      <p:ext uri="{BB962C8B-B14F-4D97-AF65-F5344CB8AC3E}">
        <p14:creationId xmlns:p14="http://schemas.microsoft.com/office/powerpoint/2010/main" val="3353058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1607</TotalTime>
  <Words>866</Words>
  <Application>Microsoft Office PowerPoint</Application>
  <PresentationFormat>Custom</PresentationFormat>
  <Paragraphs>112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Open Sans</vt:lpstr>
      <vt:lpstr>Calibri</vt:lpstr>
      <vt:lpstr>Poppins</vt:lpstr>
      <vt:lpstr>Poppins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Emerald and Beige Minimalist Simple Thesis Defense Presentation</dc:title>
  <dc:creator>dnliyanage</dc:creator>
  <cp:lastModifiedBy>Kaviduni Gamage</cp:lastModifiedBy>
  <cp:revision>42</cp:revision>
  <dcterms:created xsi:type="dcterms:W3CDTF">2006-08-16T00:00:00Z</dcterms:created>
  <dcterms:modified xsi:type="dcterms:W3CDTF">2026-07-05T12:32:12Z</dcterms:modified>
  <dc:identifier>DAHNBxvhs50</dc:identifier>
</cp:coreProperties>
</file>